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2" r:id="rId4"/>
    <p:sldId id="261" r:id="rId5"/>
    <p:sldId id="268" r:id="rId6"/>
    <p:sldId id="263" r:id="rId7"/>
    <p:sldId id="258" r:id="rId8"/>
    <p:sldId id="264" r:id="rId9"/>
    <p:sldId id="265" r:id="rId10"/>
    <p:sldId id="267" r:id="rId11"/>
    <p:sldId id="266" r:id="rId12"/>
    <p:sldId id="269"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36" y="1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16.02.2022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16.02.2022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16.02.2022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16.02.2022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16.02.2022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16.02.2022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16.02.2022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16.02.2022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16.02.2022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16.02.2022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16.02.2022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16.02.2022</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2" name="Заголовок 1"/>
          <p:cNvSpPr>
            <a:spLocks noGrp="1"/>
          </p:cNvSpPr>
          <p:nvPr>
            <p:ph type="ctrTitle"/>
          </p:nvPr>
        </p:nvSpPr>
        <p:spPr/>
        <p:txBody>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90" y="-1"/>
            <a:ext cx="9115510" cy="6836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771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5032"/>
            <a:ext cx="7992888" cy="576064"/>
          </a:xfrm>
        </p:spPr>
        <p:txBody>
          <a:bodyPr/>
          <a:lstStyle/>
          <a:p>
            <a:pPr marL="0" indent="0" algn="ctr">
              <a:buNone/>
            </a:pPr>
            <a:r>
              <a:rPr lang="ru-RU" sz="3200" dirty="0" smtClean="0">
                <a:latin typeface="Times New Roman" panose="02020603050405020304" pitchFamily="18" charset="0"/>
                <a:cs typeface="Times New Roman" panose="02020603050405020304" pitchFamily="18" charset="0"/>
              </a:rPr>
              <a:t>Как поощрять ребенка в семье</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a:xfrm>
            <a:off x="251520" y="620688"/>
            <a:ext cx="8640960" cy="5976664"/>
          </a:xfrm>
        </p:spPr>
        <p:txBody>
          <a:bodyPr>
            <a:normAutofit fontScale="92500"/>
          </a:bodyPr>
          <a:lstStyle/>
          <a:p>
            <a:pPr marL="0">
              <a:spcBef>
                <a:spcPts val="0"/>
              </a:spcBef>
              <a:spcAft>
                <a:spcPts val="0"/>
              </a:spcAft>
              <a:buFont typeface="Wingdings" panose="05000000000000000000" pitchFamily="2" charset="2"/>
              <a:buChar char="Ø"/>
            </a:pPr>
            <a:r>
              <a:rPr lang="ru-RU" sz="1600" dirty="0" smtClean="0">
                <a:latin typeface="Times New Roman" panose="02020603050405020304" pitchFamily="18" charset="0"/>
                <a:cs typeface="Times New Roman" panose="02020603050405020304" pitchFamily="18" charset="0"/>
              </a:rPr>
              <a:t>Как можно чаще одобрительно улыбайтесь своему ребенку.</a:t>
            </a:r>
          </a:p>
          <a:p>
            <a:pPr marL="0">
              <a:spcBef>
                <a:spcPts val="0"/>
              </a:spcBef>
              <a:spcAft>
                <a:spcPts val="0"/>
              </a:spcAft>
              <a:buFont typeface="Wingdings" panose="05000000000000000000" pitchFamily="2" charset="2"/>
              <a:buChar char="Ø"/>
            </a:pPr>
            <a:r>
              <a:rPr lang="ru-RU" sz="1600" dirty="0" smtClean="0">
                <a:latin typeface="Times New Roman" panose="02020603050405020304" pitchFamily="18" charset="0"/>
                <a:cs typeface="Times New Roman" panose="02020603050405020304" pitchFamily="18" charset="0"/>
              </a:rPr>
              <a:t>Поощряйте </a:t>
            </a:r>
            <a:r>
              <a:rPr lang="ru-RU" sz="1600" dirty="0">
                <a:latin typeface="Times New Roman" panose="02020603050405020304" pitchFamily="18" charset="0"/>
                <a:cs typeface="Times New Roman" panose="02020603050405020304" pitchFamily="18" charset="0"/>
              </a:rPr>
              <a:t>ребёнка приветливыми взглядами, жестами: ребёнок будет рад, если мама коснётся его головы во время приготовления уроков, а папа обнимет и одобрительно пожмёт руку</a:t>
            </a:r>
            <a:r>
              <a:rPr lang="ru-RU" sz="1600" dirty="0" smtClean="0">
                <a:latin typeface="Times New Roman" panose="02020603050405020304" pitchFamily="18" charset="0"/>
                <a:cs typeface="Times New Roman" panose="02020603050405020304" pitchFamily="18" charset="0"/>
              </a:rPr>
              <a:t>.</a:t>
            </a:r>
          </a:p>
          <a:p>
            <a:pPr marL="0">
              <a:spcBef>
                <a:spcPts val="0"/>
              </a:spcBef>
              <a:spcAft>
                <a:spcPts val="0"/>
              </a:spcAf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Когда </a:t>
            </a:r>
            <a:r>
              <a:rPr lang="ru-RU" sz="1600" dirty="0" smtClean="0">
                <a:latin typeface="Times New Roman" panose="02020603050405020304" pitchFamily="18" charset="0"/>
                <a:cs typeface="Times New Roman" panose="02020603050405020304" pitchFamily="18" charset="0"/>
              </a:rPr>
              <a:t>хвалите ребенка, </a:t>
            </a:r>
            <a:r>
              <a:rPr lang="ru-RU" sz="1600" dirty="0">
                <a:latin typeface="Times New Roman" panose="02020603050405020304" pitchFamily="18" charset="0"/>
                <a:cs typeface="Times New Roman" panose="02020603050405020304" pitchFamily="18" charset="0"/>
              </a:rPr>
              <a:t>проговаривайте за что </a:t>
            </a:r>
            <a:r>
              <a:rPr lang="ru-RU" sz="1600" dirty="0" smtClean="0">
                <a:latin typeface="Times New Roman" panose="02020603050405020304" pitchFamily="18" charset="0"/>
                <a:cs typeface="Times New Roman" panose="02020603050405020304" pitchFamily="18" charset="0"/>
              </a:rPr>
              <a:t>хвалите</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(ребенок полил </a:t>
            </a:r>
            <a:r>
              <a:rPr lang="ru-RU" sz="1600" dirty="0" smtClean="0">
                <a:latin typeface="Times New Roman" panose="02020603050405020304" pitchFamily="18" charset="0"/>
                <a:cs typeface="Times New Roman" panose="02020603050405020304" pitchFamily="18" charset="0"/>
              </a:rPr>
              <a:t>цветы</a:t>
            </a:r>
            <a:r>
              <a:rPr lang="ru-RU" sz="1600" dirty="0" smtClean="0">
                <a:latin typeface="Times New Roman" panose="02020603050405020304" pitchFamily="18" charset="0"/>
                <a:cs typeface="Times New Roman" panose="02020603050405020304" pitchFamily="18" charset="0"/>
              </a:rPr>
              <a:t>. Молодец</a:t>
            </a:r>
            <a:r>
              <a:rPr lang="ru-RU" sz="1600" dirty="0" smtClean="0">
                <a:latin typeface="Times New Roman" panose="02020603050405020304" pitchFamily="18" charset="0"/>
                <a:cs typeface="Times New Roman" panose="02020603050405020304" pitchFamily="18" charset="0"/>
              </a:rPr>
              <a:t>! Звучит много, но к чему относится? Хвалите за совершение конкретных действий.  «Я так довольна тобой, что ты полил цветы»)  Хвалите </a:t>
            </a:r>
            <a:r>
              <a:rPr lang="ru-RU" sz="1600" dirty="0">
                <a:latin typeface="Times New Roman" panose="02020603050405020304" pitchFamily="18" charset="0"/>
                <a:cs typeface="Times New Roman" panose="02020603050405020304" pitchFamily="18" charset="0"/>
              </a:rPr>
              <a:t>глядя в глаза. </a:t>
            </a:r>
            <a:endParaRPr lang="ru-RU" sz="1600" dirty="0" smtClean="0">
              <a:latin typeface="Times New Roman" panose="02020603050405020304" pitchFamily="18" charset="0"/>
              <a:cs typeface="Times New Roman" panose="02020603050405020304" pitchFamily="18" charset="0"/>
            </a:endParaRPr>
          </a:p>
          <a:p>
            <a:pPr marL="0">
              <a:spcBef>
                <a:spcPts val="0"/>
              </a:spcBef>
              <a:spcAft>
                <a:spcPts val="0"/>
              </a:spcAft>
              <a:buFont typeface="Wingdings" panose="05000000000000000000" pitchFamily="2" charset="2"/>
              <a:buChar char="Ø"/>
            </a:pPr>
            <a:r>
              <a:rPr lang="ru-RU" sz="1600" dirty="0" smtClean="0">
                <a:latin typeface="Times New Roman" panose="02020603050405020304" pitchFamily="18" charset="0"/>
                <a:cs typeface="Times New Roman" panose="02020603050405020304" pitchFamily="18" charset="0"/>
              </a:rPr>
              <a:t>Используйте </a:t>
            </a:r>
            <a:r>
              <a:rPr lang="ru-RU" sz="1600" dirty="0">
                <a:latin typeface="Times New Roman" panose="02020603050405020304" pitchFamily="18" charset="0"/>
                <a:cs typeface="Times New Roman" panose="02020603050405020304" pitchFamily="18" charset="0"/>
              </a:rPr>
              <a:t>выражения: «Ты прав», </a:t>
            </a:r>
            <a:r>
              <a:rPr lang="ru-RU" sz="1600" dirty="0" smtClean="0">
                <a:latin typeface="Times New Roman" panose="02020603050405020304" pitchFamily="18" charset="0"/>
                <a:cs typeface="Times New Roman" panose="02020603050405020304" pitchFamily="18" charset="0"/>
              </a:rPr>
              <a:t>«Мы </a:t>
            </a:r>
            <a:r>
              <a:rPr lang="ru-RU" sz="1600" dirty="0">
                <a:latin typeface="Times New Roman" panose="02020603050405020304" pitchFamily="18" charset="0"/>
                <a:cs typeface="Times New Roman" panose="02020603050405020304" pitchFamily="18" charset="0"/>
              </a:rPr>
              <a:t>согласны с твоим мнением» - это формирует у ребёнка самоуважение, развивает самоанализ. </a:t>
            </a:r>
            <a:endParaRPr lang="ru-RU" sz="1600" dirty="0" smtClean="0">
              <a:latin typeface="Times New Roman" panose="02020603050405020304" pitchFamily="18" charset="0"/>
              <a:cs typeface="Times New Roman" panose="02020603050405020304" pitchFamily="18" charset="0"/>
            </a:endParaRPr>
          </a:p>
          <a:p>
            <a:pPr marL="0">
              <a:spcBef>
                <a:spcPts val="0"/>
              </a:spcBef>
              <a:spcAft>
                <a:spcPts val="0"/>
              </a:spcAf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Формируйте в своей семье традиции поощрения: день рождения, Новый год, конец учебного года, 1 сентября, удачное выступление </a:t>
            </a:r>
            <a:r>
              <a:rPr lang="ru-RU" sz="1600" dirty="0" smtClean="0">
                <a:latin typeface="Times New Roman" panose="02020603050405020304" pitchFamily="18" charset="0"/>
                <a:cs typeface="Times New Roman" panose="02020603050405020304" pitchFamily="18" charset="0"/>
              </a:rPr>
              <a:t>и </a:t>
            </a:r>
            <a:r>
              <a:rPr lang="ru-RU" sz="1600" dirty="0" err="1" smtClean="0">
                <a:latin typeface="Times New Roman" panose="02020603050405020304" pitchFamily="18" charset="0"/>
                <a:cs typeface="Times New Roman" panose="02020603050405020304" pitchFamily="18" charset="0"/>
              </a:rPr>
              <a:t>т.д</a:t>
            </a:r>
            <a:endParaRPr lang="ru-RU" sz="1600" dirty="0" smtClean="0">
              <a:latin typeface="Times New Roman" panose="02020603050405020304" pitchFamily="18" charset="0"/>
              <a:cs typeface="Times New Roman" panose="02020603050405020304" pitchFamily="18" charset="0"/>
            </a:endParaRPr>
          </a:p>
          <a:p>
            <a:pPr marL="0">
              <a:spcBef>
                <a:spcPts val="0"/>
              </a:spcBef>
              <a:spcAft>
                <a:spcPts val="0"/>
              </a:spcAft>
              <a:buFont typeface="Wingdings" panose="05000000000000000000" pitchFamily="2" charset="2"/>
              <a:buChar char="Ø"/>
            </a:pPr>
            <a:r>
              <a:rPr lang="ru-RU" sz="1600" dirty="0" smtClean="0">
                <a:latin typeface="Times New Roman" panose="02020603050405020304" pitchFamily="18" charset="0"/>
                <a:cs typeface="Times New Roman" panose="02020603050405020304" pitchFamily="18" charset="0"/>
              </a:rPr>
              <a:t>Если ребенок поощряется деньгами, вы должны знать, каким образом он ими распорядится, обсудите это с ним.</a:t>
            </a:r>
          </a:p>
          <a:p>
            <a:pPr marL="0">
              <a:spcBef>
                <a:spcPts val="0"/>
              </a:spcBef>
              <a:spcAft>
                <a:spcPts val="0"/>
              </a:spcAft>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Дарите ребёнку подарки, но при этом учите его их принимать. Не анализируйте стоимость подарков, их ценность. Учите детей понимать и ценить поощрения родителей.</a:t>
            </a:r>
            <a:endParaRPr lang="ru-RU" sz="1600" dirty="0" smtClean="0">
              <a:latin typeface="Times New Roman" panose="02020603050405020304" pitchFamily="18" charset="0"/>
              <a:cs typeface="Times New Roman" panose="02020603050405020304" pitchFamily="18" charset="0"/>
            </a:endParaRPr>
          </a:p>
          <a:p>
            <a:pPr marL="0">
              <a:spcBef>
                <a:spcPts val="0"/>
              </a:spcBef>
              <a:spcAft>
                <a:spcPts val="0"/>
              </a:spcAft>
              <a:buFont typeface="Wingdings" panose="05000000000000000000" pitchFamily="2" charset="2"/>
              <a:buChar char="Ø"/>
            </a:pPr>
            <a:r>
              <a:rPr lang="ru-RU" sz="1600" dirty="0" smtClean="0">
                <a:latin typeface="Times New Roman" panose="02020603050405020304" pitchFamily="18" charset="0"/>
                <a:cs typeface="Times New Roman" panose="02020603050405020304" pitchFamily="18" charset="0"/>
              </a:rPr>
              <a:t>При похвале будьте </a:t>
            </a:r>
            <a:r>
              <a:rPr lang="ru-RU" sz="1600" dirty="0">
                <a:latin typeface="Times New Roman" panose="02020603050405020304" pitchFamily="18" charset="0"/>
                <a:cs typeface="Times New Roman" panose="02020603050405020304" pitchFamily="18" charset="0"/>
              </a:rPr>
              <a:t>последовательны. Если мне это нравиться, то всегда </a:t>
            </a:r>
            <a:r>
              <a:rPr lang="ru-RU" sz="1600" dirty="0" smtClean="0">
                <a:latin typeface="Times New Roman" panose="02020603050405020304" pitchFamily="18" charset="0"/>
                <a:cs typeface="Times New Roman" panose="02020603050405020304" pitchFamily="18" charset="0"/>
              </a:rPr>
              <a:t>должно нравится         (сегодня сказали ребенку «Как ты хорошо бегаешь», а завтра хорошее настроение отсутствует и мы говорим ребенку «Прекрати бегать, что носишься»). Это двойное послание ребенку совершенно не </a:t>
            </a:r>
            <a:r>
              <a:rPr lang="ru-RU" sz="1600" dirty="0" smtClean="0">
                <a:latin typeface="Times New Roman" panose="02020603050405020304" pitchFamily="18" charset="0"/>
                <a:cs typeface="Times New Roman" panose="02020603050405020304" pitchFamily="18" charset="0"/>
              </a:rPr>
              <a:t>понятно. </a:t>
            </a:r>
            <a:r>
              <a:rPr lang="ru-RU" sz="1600" dirty="0">
                <a:latin typeface="Times New Roman" panose="02020603050405020304" pitchFamily="18" charset="0"/>
                <a:cs typeface="Times New Roman" panose="02020603050405020304" pitchFamily="18" charset="0"/>
              </a:rPr>
              <a:t>О</a:t>
            </a:r>
            <a:r>
              <a:rPr lang="ru-RU" sz="1600" dirty="0" smtClean="0">
                <a:latin typeface="Times New Roman" panose="02020603050405020304" pitchFamily="18" charset="0"/>
                <a:cs typeface="Times New Roman" panose="02020603050405020304" pitchFamily="18" charset="0"/>
              </a:rPr>
              <a:t>н не понимает, его </a:t>
            </a:r>
            <a:r>
              <a:rPr lang="ru-RU" sz="1600" dirty="0" smtClean="0">
                <a:latin typeface="Times New Roman" panose="02020603050405020304" pitchFamily="18" charset="0"/>
                <a:cs typeface="Times New Roman" panose="02020603050405020304" pitchFamily="18" charset="0"/>
              </a:rPr>
              <a:t>поведение хорошее или плохое?   </a:t>
            </a:r>
          </a:p>
          <a:p>
            <a:pPr marL="0">
              <a:spcBef>
                <a:spcPts val="0"/>
              </a:spcBef>
              <a:spcAft>
                <a:spcPts val="0"/>
              </a:spcAft>
              <a:buFont typeface="Wingdings" panose="05000000000000000000" pitchFamily="2" charset="2"/>
              <a:buChar char="Ø"/>
            </a:pPr>
            <a:r>
              <a:rPr lang="ru-RU" sz="1600" dirty="0" smtClean="0">
                <a:latin typeface="Times New Roman" panose="02020603050405020304" pitchFamily="18" charset="0"/>
                <a:cs typeface="Times New Roman" panose="02020603050405020304" pitchFamily="18" charset="0"/>
              </a:rPr>
              <a:t>Не захваливайте  ребенка</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Часто мама (папа) говорит «Ты самая-красивая», «Ты лучше всех играешь в футбол». Хочу предостеречь от этих слов. Ваши слова для ребенка  целая Вселенная. И вот девочка верит, что она самая красивая. Приходит в детский сад, а там она не одна такая красивая. И ребенок переживает разочарование </a:t>
            </a:r>
            <a:r>
              <a:rPr lang="ru-RU" sz="1600" dirty="0" err="1" smtClean="0">
                <a:latin typeface="Times New Roman" panose="02020603050405020304" pitchFamily="18" charset="0"/>
                <a:cs typeface="Times New Roman" panose="02020603050405020304" pitchFamily="18" charset="0"/>
              </a:rPr>
              <a:t>т.к</a:t>
            </a:r>
            <a:r>
              <a:rPr lang="ru-RU" sz="1600" dirty="0" smtClean="0">
                <a:latin typeface="Times New Roman" panose="02020603050405020304" pitchFamily="18" charset="0"/>
                <a:cs typeface="Times New Roman" panose="02020603050405020304" pitchFamily="18" charset="0"/>
              </a:rPr>
              <a:t> то, что сказала мама не совсем  является правдой. Ребенок может задуматься, что </a:t>
            </a:r>
            <a:r>
              <a:rPr lang="ru-RU" sz="1600" dirty="0" smtClean="0">
                <a:latin typeface="Times New Roman" panose="02020603050405020304" pitchFamily="18" charset="0"/>
                <a:cs typeface="Times New Roman" panose="02020603050405020304" pitchFamily="18" charset="0"/>
              </a:rPr>
              <a:t>мама меня</a:t>
            </a:r>
            <a:r>
              <a:rPr lang="ru-RU" sz="1600" dirty="0" smtClean="0">
                <a:latin typeface="Times New Roman" panose="02020603050405020304" pitchFamily="18" charset="0"/>
                <a:cs typeface="Times New Roman" panose="02020603050405020304" pitchFamily="18" charset="0"/>
              </a:rPr>
              <a:t> любит, </a:t>
            </a:r>
            <a:r>
              <a:rPr lang="ru-RU" sz="1600" dirty="0" smtClean="0">
                <a:latin typeface="Times New Roman" panose="02020603050405020304" pitchFamily="18" charset="0"/>
                <a:cs typeface="Times New Roman" panose="02020603050405020304" pitchFamily="18" charset="0"/>
              </a:rPr>
              <a:t>тоже правда не до конца.          </a:t>
            </a:r>
            <a:r>
              <a:rPr lang="ru-RU" sz="1600" dirty="0" smtClean="0">
                <a:latin typeface="Times New Roman" panose="02020603050405020304" pitchFamily="18" charset="0"/>
                <a:cs typeface="Times New Roman" panose="02020603050405020304" pitchFamily="18" charset="0"/>
              </a:rPr>
              <a:t>                                                                              Или. Если </a:t>
            </a:r>
            <a:r>
              <a:rPr lang="ru-RU" sz="1600" dirty="0" smtClean="0">
                <a:latin typeface="Times New Roman" panose="02020603050405020304" pitchFamily="18" charset="0"/>
                <a:cs typeface="Times New Roman" panose="02020603050405020304" pitchFamily="18" charset="0"/>
              </a:rPr>
              <a:t>я лучше всех играю в футбол, зачем мне что-то еще делать. В этой фразе есть «потолок». Поэтому в похвале должно быть зерно созидания, чтобы ребенок мог двигаться дальше.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843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0648"/>
            <a:ext cx="7848872" cy="720080"/>
          </a:xfrm>
        </p:spPr>
        <p:txBody>
          <a:bodyPr/>
          <a:lstStyle/>
          <a:p>
            <a:pPr marL="0" indent="0">
              <a:buNone/>
            </a:pPr>
            <a:r>
              <a:rPr lang="ru-RU" sz="3200" dirty="0">
                <a:solidFill>
                  <a:srgbClr val="002060"/>
                </a:solidFill>
                <a:latin typeface="Times New Roman" panose="02020603050405020304" pitchFamily="18" charset="0"/>
                <a:cs typeface="Times New Roman" panose="02020603050405020304" pitchFamily="18" charset="0"/>
              </a:rPr>
              <a:t>Дети учатся тому, что они видят вокруг </a:t>
            </a:r>
          </a:p>
        </p:txBody>
      </p:sp>
      <p:sp>
        <p:nvSpPr>
          <p:cNvPr id="3" name="Объект 2"/>
          <p:cNvSpPr>
            <a:spLocks noGrp="1"/>
          </p:cNvSpPr>
          <p:nvPr>
            <p:ph sz="quarter" idx="13"/>
          </p:nvPr>
        </p:nvSpPr>
        <p:spPr>
          <a:xfrm>
            <a:off x="899592" y="1124744"/>
            <a:ext cx="7344816" cy="4752528"/>
          </a:xfrm>
        </p:spPr>
        <p:txBody>
          <a:bodyPr>
            <a:normAutofit lnSpcReduction="10000"/>
          </a:bodyPr>
          <a:lstStyle/>
          <a:p>
            <a:r>
              <a:rPr lang="ru-RU" dirty="0" smtClean="0">
                <a:latin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cs typeface="Times New Roman" panose="02020603050405020304" pitchFamily="18" charset="0"/>
              </a:rPr>
              <a:t>ребенок живет в атмосфере страха, он учится бояться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cs typeface="Times New Roman" panose="02020603050405020304" pitchFamily="18" charset="0"/>
              </a:rPr>
              <a:t>ребенок окружен насмешками, он учится робеть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cs typeface="Times New Roman" panose="02020603050405020304" pitchFamily="18" charset="0"/>
              </a:rPr>
              <a:t>ребенок живет с чувством стыда, он учится чувствовать себя </a:t>
            </a:r>
            <a:r>
              <a:rPr lang="ru-RU" dirty="0" smtClean="0">
                <a:latin typeface="Times New Roman" panose="02020603050405020304" pitchFamily="18" charset="0"/>
                <a:cs typeface="Times New Roman" panose="02020603050405020304" pitchFamily="18" charset="0"/>
              </a:rPr>
              <a:t>виноватым</a:t>
            </a:r>
          </a:p>
          <a:p>
            <a:r>
              <a:rPr lang="ru-RU" dirty="0">
                <a:latin typeface="Times New Roman" panose="02020603050405020304" pitchFamily="18" charset="0"/>
                <a:cs typeface="Times New Roman" panose="02020603050405020304" pitchFamily="18" charset="0"/>
              </a:rPr>
              <a:t>Если ребенок чувствует поощрение, </a:t>
            </a:r>
            <a:r>
              <a:rPr lang="ru-RU" dirty="0" smtClean="0">
                <a:latin typeface="Times New Roman" panose="02020603050405020304" pitchFamily="18" charset="0"/>
                <a:cs typeface="Times New Roman" panose="02020603050405020304" pitchFamily="18" charset="0"/>
              </a:rPr>
              <a:t>он учится </a:t>
            </a:r>
            <a:r>
              <a:rPr lang="ru-RU" dirty="0">
                <a:latin typeface="Times New Roman" panose="02020603050405020304" pitchFamily="18" charset="0"/>
                <a:cs typeface="Times New Roman" panose="02020603050405020304" pitchFamily="18" charset="0"/>
              </a:rPr>
              <a:t>быть </a:t>
            </a:r>
            <a:r>
              <a:rPr lang="ru-RU" dirty="0" smtClean="0">
                <a:latin typeface="Times New Roman" panose="02020603050405020304" pitchFamily="18" charset="0"/>
                <a:cs typeface="Times New Roman" panose="02020603050405020304" pitchFamily="18" charset="0"/>
              </a:rPr>
              <a:t> уверенным </a:t>
            </a:r>
            <a:r>
              <a:rPr lang="ru-RU" dirty="0">
                <a:latin typeface="Times New Roman" panose="02020603050405020304" pitchFamily="18" charset="0"/>
                <a:cs typeface="Times New Roman" panose="02020603050405020304" pitchFamily="18" charset="0"/>
              </a:rPr>
              <a:t>в себе</a:t>
            </a:r>
          </a:p>
          <a:p>
            <a:r>
              <a:rPr lang="ru-RU" dirty="0">
                <a:latin typeface="Times New Roman" panose="02020603050405020304" pitchFamily="18" charset="0"/>
                <a:cs typeface="Times New Roman" panose="02020603050405020304" pitchFamily="18" charset="0"/>
              </a:rPr>
              <a:t>Если ребенка хвалят, он учится </a:t>
            </a:r>
            <a:r>
              <a:rPr lang="ru-RU" dirty="0" smtClean="0">
                <a:latin typeface="Times New Roman" panose="02020603050405020304" pitchFamily="18" charset="0"/>
                <a:cs typeface="Times New Roman" panose="02020603050405020304" pitchFamily="18" charset="0"/>
              </a:rPr>
              <a:t>быть благодарным</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Если ребенок чувствует </a:t>
            </a:r>
            <a:r>
              <a:rPr lang="ru-RU" dirty="0" smtClean="0">
                <a:latin typeface="Times New Roman" panose="02020603050405020304" pitchFamily="18" charset="0"/>
                <a:cs typeface="Times New Roman" panose="02020603050405020304" pitchFamily="18" charset="0"/>
              </a:rPr>
              <a:t>одобрение окружающих</a:t>
            </a:r>
            <a:r>
              <a:rPr lang="ru-RU" dirty="0">
                <a:latin typeface="Times New Roman" panose="02020603050405020304" pitchFamily="18" charset="0"/>
                <a:cs typeface="Times New Roman" panose="02020603050405020304" pitchFamily="18" charset="0"/>
              </a:rPr>
              <a:t>, он учится любить себя</a:t>
            </a:r>
          </a:p>
          <a:p>
            <a:r>
              <a:rPr lang="ru-RU" dirty="0">
                <a:latin typeface="Times New Roman" panose="02020603050405020304" pitchFamily="18" charset="0"/>
                <a:cs typeface="Times New Roman" panose="02020603050405020304" pitchFamily="18" charset="0"/>
              </a:rPr>
              <a:t>Если ребенок живет с чувством </a:t>
            </a:r>
            <a:r>
              <a:rPr lang="ru-RU" dirty="0" smtClean="0">
                <a:latin typeface="Times New Roman" panose="02020603050405020304" pitchFamily="18" charset="0"/>
                <a:cs typeface="Times New Roman" panose="02020603050405020304" pitchFamily="18" charset="0"/>
              </a:rPr>
              <a:t>безопасности, он </a:t>
            </a:r>
            <a:r>
              <a:rPr lang="ru-RU" dirty="0">
                <a:latin typeface="Times New Roman" panose="02020603050405020304" pitchFamily="18" charset="0"/>
                <a:cs typeface="Times New Roman" panose="02020603050405020304" pitchFamily="18" charset="0"/>
              </a:rPr>
              <a:t>учится верить в себя и в окружающих</a:t>
            </a:r>
          </a:p>
          <a:p>
            <a:pPr marL="45720" indent="0">
              <a:buNone/>
            </a:pPr>
            <a:r>
              <a:rPr lang="ru-RU" dirty="0" smtClean="0">
                <a:latin typeface="Times New Roman" panose="02020603050405020304" pitchFamily="18" charset="0"/>
                <a:cs typeface="Times New Roman" panose="02020603050405020304" pitchFamily="18" charset="0"/>
              </a:rPr>
              <a:t>                                                               Дороти </a:t>
            </a:r>
            <a:r>
              <a:rPr lang="ru-RU" dirty="0" err="1">
                <a:latin typeface="Times New Roman" panose="02020603050405020304" pitchFamily="18" charset="0"/>
                <a:cs typeface="Times New Roman" panose="02020603050405020304" pitchFamily="18" charset="0"/>
              </a:rPr>
              <a:t>Лоу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Нолт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428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3"/>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0" y="0"/>
            <a:ext cx="91287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2233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pPr marL="0" indent="0" algn="l">
              <a:buNone/>
            </a:pPr>
            <a:r>
              <a:rPr lang="ru-RU" sz="2800" dirty="0">
                <a:solidFill>
                  <a:srgbClr val="002060"/>
                </a:solidFill>
                <a:latin typeface="Times New Roman" panose="02020603050405020304" pitchFamily="18" charset="0"/>
                <a:cs typeface="Times New Roman" panose="02020603050405020304" pitchFamily="18" charset="0"/>
              </a:rPr>
              <a:t>Разные взгляды на </a:t>
            </a:r>
            <a:r>
              <a:rPr lang="ru-RU" sz="2800" dirty="0" smtClean="0">
                <a:solidFill>
                  <a:srgbClr val="002060"/>
                </a:solidFill>
                <a:latin typeface="Times New Roman" panose="02020603050405020304" pitchFamily="18" charset="0"/>
                <a:cs typeface="Times New Roman" panose="02020603050405020304" pitchFamily="18" charset="0"/>
              </a:rPr>
              <a:t>использование  поощрений </a:t>
            </a:r>
            <a:r>
              <a:rPr lang="ru-RU" sz="2800" dirty="0">
                <a:solidFill>
                  <a:srgbClr val="002060"/>
                </a:solidFill>
                <a:latin typeface="Times New Roman" panose="02020603050405020304" pitchFamily="18" charset="0"/>
                <a:cs typeface="Times New Roman" panose="02020603050405020304" pitchFamily="18" charset="0"/>
              </a:rPr>
              <a:t>и </a:t>
            </a:r>
            <a:r>
              <a:rPr lang="ru-RU" sz="2800" dirty="0" smtClean="0">
                <a:solidFill>
                  <a:srgbClr val="002060"/>
                </a:solidFill>
                <a:latin typeface="Times New Roman" panose="02020603050405020304" pitchFamily="18" charset="0"/>
                <a:cs typeface="Times New Roman" panose="02020603050405020304" pitchFamily="18" charset="0"/>
              </a:rPr>
              <a:t>наказаний  в </a:t>
            </a:r>
            <a:r>
              <a:rPr lang="ru-RU" sz="2800" dirty="0">
                <a:solidFill>
                  <a:srgbClr val="002060"/>
                </a:solidFill>
                <a:latin typeface="Times New Roman" panose="02020603050405020304" pitchFamily="18" charset="0"/>
                <a:cs typeface="Times New Roman" panose="02020603050405020304" pitchFamily="18" charset="0"/>
              </a:rPr>
              <a:t>воспитании детей:  </a:t>
            </a:r>
            <a:endParaRPr lang="ru-RU" sz="28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a:xfrm>
            <a:off x="323528" y="1196752"/>
            <a:ext cx="8496944" cy="4525963"/>
          </a:xfrm>
        </p:spPr>
        <p:txBody>
          <a:bodyPr>
            <a:normAutofit/>
          </a:bodyPr>
          <a:lstStyle/>
          <a:p>
            <a:r>
              <a:rPr lang="ru-RU" sz="2400" dirty="0">
                <a:latin typeface="Times New Roman" panose="02020603050405020304" pitchFamily="18" charset="0"/>
                <a:cs typeface="Times New Roman" panose="02020603050405020304" pitchFamily="18" charset="0"/>
              </a:rPr>
              <a:t>В наше время среди педагогов, психологов и родителей бытуют самые разные взгляды на воспитание детей. Ш. А. </a:t>
            </a:r>
            <a:r>
              <a:rPr lang="ru-RU" sz="2400" dirty="0" err="1">
                <a:latin typeface="Times New Roman" panose="02020603050405020304" pitchFamily="18" charset="0"/>
                <a:cs typeface="Times New Roman" panose="02020603050405020304" pitchFamily="18" charset="0"/>
              </a:rPr>
              <a:t>Амонашвили</a:t>
            </a:r>
            <a:r>
              <a:rPr lang="ru-RU" sz="2400" dirty="0">
                <a:latin typeface="Times New Roman" panose="02020603050405020304" pitchFamily="18" charset="0"/>
                <a:cs typeface="Times New Roman" panose="02020603050405020304" pitchFamily="18" charset="0"/>
              </a:rPr>
              <a:t> считает, что нужно поощрять, а наказывать не нужно совсем. А. С. Макаренко считал, что нужно чаще поощрять, а наказывать изредка, только если это необходимо.  В свое время К. Д. Ушинский утверждал, что истинное воспитание – это воспитание без каких бы то ни было поощрений и наказаний вообще.</a:t>
            </a:r>
          </a:p>
          <a:p>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Вывод:</a:t>
            </a:r>
            <a:r>
              <a:rPr lang="ru-RU" sz="2400" dirty="0">
                <a:latin typeface="Times New Roman" panose="02020603050405020304" pitchFamily="18" charset="0"/>
                <a:cs typeface="Times New Roman" panose="02020603050405020304" pitchFamily="18" charset="0"/>
              </a:rPr>
              <a:t>   Все они склоняются к тому, что если </a:t>
            </a:r>
            <a:r>
              <a:rPr lang="ru-RU" sz="2400" dirty="0" smtClean="0">
                <a:latin typeface="Times New Roman" panose="02020603050405020304" pitchFamily="18" charset="0"/>
                <a:cs typeface="Times New Roman" panose="02020603050405020304" pitchFamily="18" charset="0"/>
              </a:rPr>
              <a:t>наказания </a:t>
            </a:r>
            <a:r>
              <a:rPr lang="ru-RU" sz="2400" dirty="0">
                <a:latin typeface="Times New Roman" panose="02020603050405020304" pitchFamily="18" charset="0"/>
                <a:cs typeface="Times New Roman" panose="02020603050405020304" pitchFamily="18" charset="0"/>
              </a:rPr>
              <a:t>и должны присутствовать, то в небольшом процентном соотношении.</a:t>
            </a:r>
          </a:p>
          <a:p>
            <a:endParaRPr lang="ru-RU" dirty="0"/>
          </a:p>
        </p:txBody>
      </p:sp>
    </p:spTree>
    <p:extLst>
      <p:ext uri="{BB962C8B-B14F-4D97-AF65-F5344CB8AC3E}">
        <p14:creationId xmlns:p14="http://schemas.microsoft.com/office/powerpoint/2010/main" val="721220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260648"/>
            <a:ext cx="8229600" cy="4525963"/>
          </a:xfrm>
        </p:spPr>
        <p:txBody>
          <a:bodyPr/>
          <a:lstStyle/>
          <a:p>
            <a:pPr marL="0" indent="0">
              <a:buNone/>
            </a:pPr>
            <a:endParaRPr lang="ru-RU" dirty="0" smtClean="0"/>
          </a:p>
          <a:p>
            <a:pPr marL="0" indent="0">
              <a:buNone/>
            </a:pPr>
            <a:endParaRPr lang="ru-RU" dirty="0"/>
          </a:p>
        </p:txBody>
      </p:sp>
      <p:sp>
        <p:nvSpPr>
          <p:cNvPr id="4" name="Прямоугольник 3"/>
          <p:cNvSpPr/>
          <p:nvPr/>
        </p:nvSpPr>
        <p:spPr>
          <a:xfrm>
            <a:off x="323528" y="116632"/>
            <a:ext cx="8712968" cy="5509200"/>
          </a:xfrm>
          <a:prstGeom prst="rect">
            <a:avLst/>
          </a:prstGeom>
        </p:spPr>
        <p:txBody>
          <a:bodyPr wrap="square">
            <a:spAutoFit/>
          </a:bodyPr>
          <a:lstStyle/>
          <a:p>
            <a:r>
              <a:rPr lang="ru-RU" sz="3200" b="1" dirty="0">
                <a:latin typeface="Times New Roman" panose="02020603050405020304" pitchFamily="18" charset="0"/>
                <a:cs typeface="Times New Roman" panose="02020603050405020304" pitchFamily="18" charset="0"/>
              </a:rPr>
              <a:t>Наказание</a:t>
            </a:r>
            <a:r>
              <a:rPr lang="ru-RU" sz="2400" dirty="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rPr>
              <a:t>это метод педагогического воздействия, </a:t>
            </a:r>
            <a:r>
              <a:rPr lang="ru-RU" sz="2000" dirty="0" smtClean="0">
                <a:latin typeface="Times New Roman" panose="02020603050405020304" pitchFamily="18" charset="0"/>
                <a:cs typeface="Times New Roman" panose="02020603050405020304" pitchFamily="18" charset="0"/>
              </a:rPr>
              <a:t>который должен </a:t>
            </a:r>
            <a:r>
              <a:rPr lang="ru-RU" sz="2000" dirty="0">
                <a:latin typeface="Times New Roman" panose="02020603050405020304" pitchFamily="18" charset="0"/>
                <a:cs typeface="Times New Roman" panose="02020603050405020304" pitchFamily="18" charset="0"/>
              </a:rPr>
              <a:t>предупреждать нежелательные действия, тормозить их, останавливать негативные проявлений личности с помощью отрицательной оценки ее поступков, порождения чувства вины,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раскаяния</a:t>
            </a:r>
            <a:r>
              <a:rPr lang="ru-RU" sz="2000" dirty="0" smtClean="0"/>
              <a:t>.</a:t>
            </a:r>
          </a:p>
          <a:p>
            <a:endParaRPr lang="ru-RU" dirty="0"/>
          </a:p>
          <a:p>
            <a:r>
              <a:rPr lang="ru-RU" dirty="0"/>
              <a:t> </a:t>
            </a:r>
            <a:endParaRPr lang="ru-RU" dirty="0" smtClean="0"/>
          </a:p>
          <a:p>
            <a:endParaRPr lang="ru-RU" sz="2400" dirty="0">
              <a:latin typeface="Times New Roman" panose="02020603050405020304" pitchFamily="18" charset="0"/>
              <a:cs typeface="Times New Roman" panose="02020603050405020304" pitchFamily="18" charset="0"/>
            </a:endParaRPr>
          </a:p>
          <a:p>
            <a:endParaRPr lang="ru-RU" sz="2400" dirty="0" smtClean="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endParaRPr lang="ru-RU" sz="2400" dirty="0" smtClean="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3200" b="1" dirty="0" smtClean="0">
                <a:solidFill>
                  <a:srgbClr val="002060"/>
                </a:solidFill>
                <a:latin typeface="Times New Roman" panose="02020603050405020304" pitchFamily="18" charset="0"/>
                <a:cs typeface="Times New Roman" panose="02020603050405020304" pitchFamily="18" charset="0"/>
              </a:rPr>
              <a:t>Формы наказания</a:t>
            </a:r>
          </a:p>
          <a:p>
            <a:endParaRPr lang="ru-RU" sz="2400" b="1" dirty="0">
              <a:solidFill>
                <a:srgbClr val="002060"/>
              </a:solidFill>
              <a:latin typeface="Times New Roman" panose="02020603050405020304" pitchFamily="18" charset="0"/>
              <a:cs typeface="Times New Roman" panose="02020603050405020304" pitchFamily="18" charset="0"/>
            </a:endParaRPr>
          </a:p>
          <a:p>
            <a:r>
              <a:rPr lang="ru-RU" sz="2400" b="1" dirty="0" smtClean="0">
                <a:solidFill>
                  <a:srgbClr val="002060"/>
                </a:solidFill>
                <a:latin typeface="Times New Roman" panose="02020603050405020304" pitchFamily="18" charset="0"/>
                <a:cs typeface="Times New Roman" panose="02020603050405020304" pitchFamily="18" charset="0"/>
              </a:rPr>
              <a:t>            Допустимые                             Недопустимые</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1380" y="1644111"/>
            <a:ext cx="3965651" cy="2645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Прямая со стрелкой 5"/>
          <p:cNvCxnSpPr/>
          <p:nvPr/>
        </p:nvCxnSpPr>
        <p:spPr>
          <a:xfrm flipH="1">
            <a:off x="2771800" y="4891786"/>
            <a:ext cx="1368152"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4494205" y="4891786"/>
            <a:ext cx="1224138"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567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634082"/>
          </a:xfrm>
        </p:spPr>
        <p:txBody>
          <a:bodyPr>
            <a:normAutofit/>
          </a:bodyPr>
          <a:lstStyle/>
          <a:p>
            <a:r>
              <a:rPr lang="ru-RU" sz="3200" b="1" dirty="0" smtClean="0">
                <a:solidFill>
                  <a:srgbClr val="002060"/>
                </a:solidFill>
                <a:latin typeface="Times New Roman" panose="02020603050405020304" pitchFamily="18" charset="0"/>
                <a:cs typeface="Times New Roman" panose="02020603050405020304" pitchFamily="18" charset="0"/>
              </a:rPr>
              <a:t>Недопустимые наказания</a:t>
            </a:r>
            <a:endParaRPr lang="ru-RU" sz="32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a:xfrm>
            <a:off x="179512" y="764704"/>
            <a:ext cx="8712968" cy="5688632"/>
          </a:xfrm>
        </p:spPr>
        <p:txBody>
          <a:bodyPr>
            <a:noAutofit/>
          </a:bodyPr>
          <a:lstStyle/>
          <a:p>
            <a:pPr lvl="0">
              <a:lnSpc>
                <a:spcPct val="115000"/>
              </a:lnSpc>
              <a:buFont typeface="Wingdings"/>
              <a:buChar char=""/>
            </a:pPr>
            <a:r>
              <a:rPr lang="ru-RU" sz="1600" dirty="0" smtClean="0">
                <a:latin typeface="Times New Roman" panose="02020603050405020304" pitchFamily="18" charset="0"/>
                <a:ea typeface="Calibri"/>
                <a:cs typeface="Times New Roman" panose="02020603050405020304" pitchFamily="18" charset="0"/>
              </a:rPr>
              <a:t>В </a:t>
            </a:r>
            <a:r>
              <a:rPr lang="ru-RU" sz="1600" dirty="0">
                <a:latin typeface="Times New Roman" panose="02020603050405020304" pitchFamily="18" charset="0"/>
                <a:ea typeface="Calibri"/>
                <a:cs typeface="Times New Roman" panose="02020603050405020304" pitchFamily="18" charset="0"/>
              </a:rPr>
              <a:t>семье, в детском саду недопустимы </a:t>
            </a:r>
            <a:r>
              <a:rPr lang="ru-RU" sz="1600" b="1" dirty="0">
                <a:latin typeface="Times New Roman" panose="02020603050405020304" pitchFamily="18" charset="0"/>
                <a:ea typeface="Calibri"/>
                <a:cs typeface="Times New Roman" panose="02020603050405020304" pitchFamily="18" charset="0"/>
              </a:rPr>
              <a:t>угнетающие человеческое достоинство наказания: обидные клички, грубые слова, стояние в углу</a:t>
            </a:r>
            <a:r>
              <a:rPr lang="ru-RU" sz="1600" dirty="0">
                <a:latin typeface="Times New Roman" panose="02020603050405020304" pitchFamily="18" charset="0"/>
                <a:ea typeface="Calibri"/>
                <a:cs typeface="Times New Roman" panose="02020603050405020304" pitchFamily="18" charset="0"/>
              </a:rPr>
              <a:t>. Категорически недопустимы запрещенные в нашей стране телесные наказания, которые озлобляют ребенка, заставляют его лгать, скрытничать, хитрить, воспитывают трусливость.</a:t>
            </a:r>
          </a:p>
          <a:p>
            <a:pPr lvl="0">
              <a:lnSpc>
                <a:spcPct val="115000"/>
              </a:lnSpc>
              <a:buFont typeface="Wingdings"/>
              <a:buChar char=""/>
            </a:pPr>
            <a:r>
              <a:rPr lang="ru-RU" sz="1600" b="1" dirty="0">
                <a:latin typeface="Times New Roman" panose="02020603050405020304" pitchFamily="18" charset="0"/>
                <a:ea typeface="Calibri"/>
                <a:cs typeface="Times New Roman" panose="02020603050405020304" pitchFamily="18" charset="0"/>
              </a:rPr>
              <a:t>Наказание не должно препятствовать соблюдение режима</a:t>
            </a:r>
            <a:r>
              <a:rPr lang="ru-RU" sz="1600" dirty="0">
                <a:latin typeface="Times New Roman" panose="02020603050405020304" pitchFamily="18" charset="0"/>
                <a:ea typeface="Calibri"/>
                <a:cs typeface="Times New Roman" panose="02020603050405020304" pitchFamily="18" charset="0"/>
              </a:rPr>
              <a:t>! Все, что может вредить нормальному физическому самочувствию и развитию детей, угрожает их безопасности и здоровью — нарушение режима, лишение обеда, сна, прогулки, ни в коем случае не должно использоваться как наказание</a:t>
            </a:r>
            <a:r>
              <a:rPr lang="ru-RU" sz="1600" dirty="0" smtClean="0">
                <a:latin typeface="Times New Roman" panose="02020603050405020304" pitchFamily="18" charset="0"/>
                <a:ea typeface="Calibri"/>
                <a:cs typeface="Times New Roman" panose="02020603050405020304" pitchFamily="18" charset="0"/>
              </a:rPr>
              <a:t>.</a:t>
            </a:r>
            <a:endParaRPr lang="ru-RU" sz="1600" dirty="0">
              <a:latin typeface="Times New Roman" panose="02020603050405020304" pitchFamily="18" charset="0"/>
              <a:ea typeface="Calibri"/>
              <a:cs typeface="Times New Roman" panose="02020603050405020304" pitchFamily="18" charset="0"/>
            </a:endParaRPr>
          </a:p>
          <a:p>
            <a:pPr lvl="0">
              <a:lnSpc>
                <a:spcPct val="115000"/>
              </a:lnSpc>
              <a:buFont typeface="Wingdings"/>
              <a:buChar char=""/>
            </a:pPr>
            <a:r>
              <a:rPr lang="ru-RU" sz="1600" b="1" dirty="0">
                <a:latin typeface="Times New Roman" panose="02020603050405020304" pitchFamily="18" charset="0"/>
                <a:ea typeface="Calibri"/>
                <a:cs typeface="Times New Roman" panose="02020603050405020304" pitchFamily="18" charset="0"/>
              </a:rPr>
              <a:t>Нельзя наказывать ребенка трудом</a:t>
            </a:r>
            <a:r>
              <a:rPr lang="ru-RU" sz="1600" dirty="0">
                <a:latin typeface="Times New Roman" panose="02020603050405020304" pitchFamily="18" charset="0"/>
                <a:ea typeface="Calibri"/>
                <a:cs typeface="Times New Roman" panose="02020603050405020304" pitchFamily="18" charset="0"/>
              </a:rPr>
              <a:t>. Превращая выполнение тех или иных обязанностей в наказание, можно вызвать неприязнь к труду, а это противоречит основным принципам воспитания. Напротив, любые трудовые поручения должны приносить детям радость, удовлетворение от затраченных усилий. Отстранение ребенка от выполнения трудовых поручений должно восприниматься им как наказание.</a:t>
            </a:r>
          </a:p>
          <a:p>
            <a:pPr lvl="0">
              <a:lnSpc>
                <a:spcPct val="115000"/>
              </a:lnSpc>
              <a:buFont typeface="Wingdings"/>
              <a:buChar char=""/>
            </a:pPr>
            <a:r>
              <a:rPr lang="ru-RU" sz="1600" b="1" dirty="0" smtClean="0">
                <a:latin typeface="Times New Roman" panose="02020603050405020304" pitchFamily="18" charset="0"/>
                <a:ea typeface="Calibri"/>
                <a:cs typeface="Times New Roman" panose="02020603050405020304" pitchFamily="18" charset="0"/>
              </a:rPr>
              <a:t>Недопустимо </a:t>
            </a:r>
            <a:r>
              <a:rPr lang="ru-RU" sz="1600" b="1" dirty="0">
                <a:latin typeface="Times New Roman" panose="02020603050405020304" pitchFamily="18" charset="0"/>
                <a:ea typeface="Calibri"/>
                <a:cs typeface="Times New Roman" panose="02020603050405020304" pitchFamily="18" charset="0"/>
              </a:rPr>
              <a:t>прибегать к подкупу и обману.</a:t>
            </a:r>
            <a:r>
              <a:rPr lang="ru-RU" sz="1600" dirty="0">
                <a:latin typeface="Times New Roman" panose="02020603050405020304" pitchFamily="18" charset="0"/>
                <a:ea typeface="Calibri"/>
                <a:cs typeface="Times New Roman" panose="02020603050405020304" pitchFamily="18" charset="0"/>
              </a:rPr>
              <a:t> Если дошкольника заставляют подчиниться требованиям старших, обещая за это дать лакомство или игрушку, то он может специально упрямиться, капризничать, чтобы выторговать желаемое. И уже совсем неразумно не выполнять обещаний: однажды обманувшись, малыш в дальнейшем будет ставить под сомнение любое распоряжение взрослых.</a:t>
            </a:r>
          </a:p>
        </p:txBody>
      </p:sp>
    </p:spTree>
    <p:extLst>
      <p:ext uri="{BB962C8B-B14F-4D97-AF65-F5344CB8AC3E}">
        <p14:creationId xmlns:p14="http://schemas.microsoft.com/office/powerpoint/2010/main" val="1855707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836712"/>
            <a:ext cx="7920880" cy="3474720"/>
          </a:xfrm>
        </p:spPr>
        <p:txBody>
          <a:bodyPr>
            <a:normAutofit/>
          </a:bodyPr>
          <a:lstStyle/>
          <a:p>
            <a:r>
              <a:rPr lang="ru-RU" dirty="0" smtClean="0">
                <a:latin typeface="Times New Roman" panose="02020603050405020304" pitchFamily="18" charset="0"/>
                <a:cs typeface="Times New Roman" panose="02020603050405020304" pitchFamily="18" charset="0"/>
              </a:rPr>
              <a:t> </a:t>
            </a:r>
            <a:endParaRPr lang="ru-RU" dirty="0"/>
          </a:p>
        </p:txBody>
      </p:sp>
      <p:sp>
        <p:nvSpPr>
          <p:cNvPr id="5" name="Прямоугольник 4"/>
          <p:cNvSpPr/>
          <p:nvPr/>
        </p:nvSpPr>
        <p:spPr>
          <a:xfrm>
            <a:off x="683568" y="548680"/>
            <a:ext cx="8064896" cy="2616101"/>
          </a:xfrm>
          <a:prstGeom prst="rect">
            <a:avLst/>
          </a:prstGeom>
        </p:spPr>
        <p:txBody>
          <a:bodyPr wrap="square">
            <a:spAutoFit/>
          </a:bodyPr>
          <a:lstStyle/>
          <a:p>
            <a:r>
              <a:rPr lang="ru-RU" sz="2800" b="1" dirty="0" smtClean="0">
                <a:solidFill>
                  <a:srgbClr val="002060"/>
                </a:solidFill>
                <a:latin typeface="Times New Roman" panose="02020603050405020304" pitchFamily="18" charset="0"/>
                <a:cs typeface="Times New Roman" panose="02020603050405020304" pitchFamily="18" charset="0"/>
              </a:rPr>
              <a:t>    Аргументы </a:t>
            </a:r>
            <a:r>
              <a:rPr lang="ru-RU" sz="2800" b="1" dirty="0">
                <a:solidFill>
                  <a:srgbClr val="002060"/>
                </a:solidFill>
                <a:latin typeface="Times New Roman" panose="02020603050405020304" pitchFamily="18" charset="0"/>
                <a:cs typeface="Times New Roman" panose="02020603050405020304" pitchFamily="18" charset="0"/>
              </a:rPr>
              <a:t>против физических наказаний</a:t>
            </a:r>
            <a:r>
              <a:rPr lang="ru-RU" sz="2800" b="1" dirty="0" smtClean="0">
                <a:solidFill>
                  <a:srgbClr val="002060"/>
                </a:solidFill>
                <a:latin typeface="Times New Roman" panose="02020603050405020304" pitchFamily="18" charset="0"/>
                <a:cs typeface="Times New Roman" panose="02020603050405020304" pitchFamily="18" charset="0"/>
              </a:rPr>
              <a:t>. </a:t>
            </a:r>
          </a:p>
          <a:p>
            <a:r>
              <a:rPr lang="ru-RU" sz="2800" b="1" dirty="0" smtClean="0">
                <a:solidFill>
                  <a:srgbClr val="00206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a:t>
            </a:r>
            <a:r>
              <a:rPr lang="ru-RU" dirty="0" smtClean="0">
                <a:latin typeface="Times New Roman" panose="02020603050405020304" pitchFamily="18" charset="0"/>
                <a:cs typeface="Times New Roman" panose="02020603050405020304" pitchFamily="18" charset="0"/>
              </a:rPr>
              <a:t>ети </a:t>
            </a:r>
            <a:r>
              <a:rPr lang="ru-RU" dirty="0">
                <a:latin typeface="Times New Roman" panose="02020603050405020304" pitchFamily="18" charset="0"/>
                <a:cs typeface="Times New Roman" panose="02020603050405020304" pitchFamily="18" charset="0"/>
              </a:rPr>
              <a:t>с сильной нервной системой в результате физических наказаний вырастают грубыми, жестокими, лживыми</a:t>
            </a:r>
            <a:r>
              <a:rPr lang="ru-RU" dirty="0" smtClean="0">
                <a:latin typeface="Times New Roman" panose="02020603050405020304" pitchFamily="18" charset="0"/>
                <a:cs typeface="Times New Roman" panose="02020603050405020304" pitchFamily="18" charset="0"/>
              </a:rPr>
              <a:t>; </a:t>
            </a:r>
          </a:p>
          <a:p>
            <a:r>
              <a:rPr lang="ru-RU" dirty="0" smtClean="0">
                <a:latin typeface="Times New Roman" panose="02020603050405020304" pitchFamily="18" charset="0"/>
                <a:cs typeface="Times New Roman" panose="02020603050405020304" pitchFamily="18" charset="0"/>
              </a:rPr>
              <a:t>дети </a:t>
            </a:r>
            <a:r>
              <a:rPr lang="ru-RU" dirty="0">
                <a:latin typeface="Times New Roman" panose="02020603050405020304" pitchFamily="18" charset="0"/>
                <a:cs typeface="Times New Roman" panose="02020603050405020304" pitchFamily="18" charset="0"/>
              </a:rPr>
              <a:t>со слабой нервной системой – боязливыми, вялыми, нерешительными, у них и у других возникает </a:t>
            </a:r>
            <a:r>
              <a:rPr lang="ru-RU" dirty="0" smtClean="0">
                <a:latin typeface="Times New Roman" panose="02020603050405020304" pitchFamily="18" charset="0"/>
                <a:cs typeface="Times New Roman" panose="02020603050405020304" pitchFamily="18" charset="0"/>
              </a:rPr>
              <a:t>отчужденность в отношениях с родителями.                                                                                          Дети перестают уважать старших, считаться с ними, испытывают чувство мести, страха</a:t>
            </a:r>
          </a:p>
          <a:p>
            <a:endParaRPr lang="ru-R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759" y="3181921"/>
            <a:ext cx="4993835" cy="2623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6896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576064"/>
          </a:xfrm>
        </p:spPr>
        <p:txBody>
          <a:bodyPr>
            <a:normAutofit fontScale="90000"/>
          </a:bodyPr>
          <a:lstStyle/>
          <a:p>
            <a:r>
              <a:rPr lang="ru-RU" sz="3200" b="1" dirty="0" smtClean="0">
                <a:solidFill>
                  <a:srgbClr val="002060"/>
                </a:solidFill>
                <a:latin typeface="Times New Roman" panose="02020603050405020304" pitchFamily="18" charset="0"/>
                <a:cs typeface="Times New Roman" panose="02020603050405020304" pitchFamily="18" charset="0"/>
              </a:rPr>
              <a:t>Допустимые наказания</a:t>
            </a:r>
            <a:endParaRPr lang="ru-RU" sz="32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a:xfrm>
            <a:off x="251520" y="476672"/>
            <a:ext cx="8712968" cy="6381328"/>
          </a:xfrm>
        </p:spPr>
        <p:txBody>
          <a:bodyPr>
            <a:normAutofit fontScale="25000" lnSpcReduction="20000"/>
          </a:bodyPr>
          <a:lstStyle/>
          <a:p>
            <a:pPr marL="0" indent="0">
              <a:buNone/>
            </a:pPr>
            <a:r>
              <a:rPr lang="ru-RU" sz="6400" dirty="0">
                <a:latin typeface="Times New Roman" panose="02020603050405020304" pitchFamily="18" charset="0"/>
                <a:cs typeface="Times New Roman" panose="02020603050405020304" pitchFamily="18" charset="0"/>
              </a:rPr>
              <a:t>Когда мы говорим о допустимости наказаний, то имеем в виду педагогические способы воздействия — разъяснение, убеждение,  разумная требовательность, положительный пример  </a:t>
            </a:r>
            <a:r>
              <a:rPr lang="ru-RU" sz="6400" dirty="0" smtClean="0">
                <a:latin typeface="Times New Roman" panose="02020603050405020304" pitchFamily="18" charset="0"/>
                <a:cs typeface="Times New Roman" panose="02020603050405020304" pitchFamily="18" charset="0"/>
              </a:rPr>
              <a:t>взрослого, </a:t>
            </a:r>
            <a:r>
              <a:rPr lang="ru-RU" sz="6400" dirty="0" err="1" smtClean="0">
                <a:latin typeface="Times New Roman" panose="02020603050405020304" pitchFamily="18" charset="0"/>
                <a:cs typeface="Times New Roman" panose="02020603050405020304" pitchFamily="18" charset="0"/>
              </a:rPr>
              <a:t>сказкотерапия</a:t>
            </a:r>
            <a:r>
              <a:rPr lang="ru-RU" sz="7200" dirty="0" smtClean="0">
                <a:latin typeface="Times New Roman" panose="02020603050405020304" pitchFamily="18" charset="0"/>
                <a:cs typeface="Times New Roman" panose="02020603050405020304" pitchFamily="18" charset="0"/>
              </a:rPr>
              <a:t>.</a:t>
            </a:r>
            <a:endParaRPr lang="ru-RU" sz="7200" dirty="0" smtClean="0">
              <a:latin typeface="Times New Roman" panose="02020603050405020304" pitchFamily="18" charset="0"/>
              <a:cs typeface="Times New Roman" panose="02020603050405020304" pitchFamily="18" charset="0"/>
            </a:endParaRPr>
          </a:p>
          <a:p>
            <a:pPr marL="0" indent="0">
              <a:buNone/>
            </a:pPr>
            <a:r>
              <a:rPr lang="ru-RU" sz="6400" dirty="0" smtClean="0">
                <a:latin typeface="Times New Roman" panose="02020603050405020304" pitchFamily="18" charset="0"/>
                <a:cs typeface="Times New Roman" panose="02020603050405020304" pitchFamily="18" charset="0"/>
              </a:rPr>
              <a:t>1.Ребенок </a:t>
            </a:r>
            <a:r>
              <a:rPr lang="ru-RU" sz="6400" dirty="0">
                <a:latin typeface="Times New Roman" panose="02020603050405020304" pitchFamily="18" charset="0"/>
                <a:cs typeface="Times New Roman" panose="02020603050405020304" pitchFamily="18" charset="0"/>
              </a:rPr>
              <a:t>должен </a:t>
            </a:r>
            <a:r>
              <a:rPr lang="ru-RU" sz="6400" dirty="0" smtClean="0">
                <a:latin typeface="Times New Roman" panose="02020603050405020304" pitchFamily="18" charset="0"/>
                <a:cs typeface="Times New Roman" panose="02020603050405020304" pitchFamily="18" charset="0"/>
              </a:rPr>
              <a:t>быть информирован </a:t>
            </a:r>
            <a:r>
              <a:rPr lang="ru-RU" sz="6400" dirty="0">
                <a:latin typeface="Times New Roman" panose="02020603050405020304" pitchFamily="18" charset="0"/>
                <a:cs typeface="Times New Roman" panose="02020603050405020304" pitchFamily="18" charset="0"/>
              </a:rPr>
              <a:t>о том, за </a:t>
            </a:r>
            <a:r>
              <a:rPr lang="ru-RU" sz="6400" dirty="0" smtClean="0">
                <a:latin typeface="Times New Roman" panose="02020603050405020304" pitchFamily="18" charset="0"/>
                <a:cs typeface="Times New Roman" panose="02020603050405020304" pitchFamily="18" charset="0"/>
              </a:rPr>
              <a:t>какие проступки </a:t>
            </a:r>
            <a:r>
              <a:rPr lang="ru-RU" sz="6400" dirty="0">
                <a:latin typeface="Times New Roman" panose="02020603050405020304" pitchFamily="18" charset="0"/>
                <a:cs typeface="Times New Roman" panose="02020603050405020304" pitchFamily="18" charset="0"/>
              </a:rPr>
              <a:t>последует наказание </a:t>
            </a:r>
            <a:r>
              <a:rPr lang="ru-RU" sz="6400" dirty="0" smtClean="0">
                <a:latin typeface="Times New Roman" panose="02020603050405020304" pitchFamily="18" charset="0"/>
                <a:cs typeface="Times New Roman" panose="02020603050405020304" pitchFamily="18" charset="0"/>
              </a:rPr>
              <a:t>и в </a:t>
            </a:r>
            <a:r>
              <a:rPr lang="ru-RU" sz="6400" dirty="0">
                <a:latin typeface="Times New Roman" panose="02020603050405020304" pitchFamily="18" charset="0"/>
                <a:cs typeface="Times New Roman" panose="02020603050405020304" pitchFamily="18" charset="0"/>
              </a:rPr>
              <a:t>какой форме, чтобы у </a:t>
            </a:r>
            <a:r>
              <a:rPr lang="ru-RU" sz="6400" dirty="0" smtClean="0">
                <a:latin typeface="Times New Roman" panose="02020603050405020304" pitchFamily="18" charset="0"/>
                <a:cs typeface="Times New Roman" panose="02020603050405020304" pitchFamily="18" charset="0"/>
              </a:rPr>
              <a:t>ребенка не </a:t>
            </a:r>
            <a:r>
              <a:rPr lang="ru-RU" sz="6400" dirty="0">
                <a:latin typeface="Times New Roman" panose="02020603050405020304" pitchFamily="18" charset="0"/>
                <a:cs typeface="Times New Roman" panose="02020603050405020304" pitchFamily="18" charset="0"/>
              </a:rPr>
              <a:t>было путаницы </a:t>
            </a:r>
            <a:r>
              <a:rPr lang="ru-RU" sz="6400" dirty="0" smtClean="0">
                <a:latin typeface="Times New Roman" panose="02020603050405020304" pitchFamily="18" charset="0"/>
                <a:cs typeface="Times New Roman" panose="02020603050405020304" pitchFamily="18" charset="0"/>
              </a:rPr>
              <a:t>из-за непоследовательного поведения </a:t>
            </a:r>
            <a:r>
              <a:rPr lang="ru-RU" sz="6400" dirty="0">
                <a:latin typeface="Times New Roman" panose="02020603050405020304" pitchFamily="18" charset="0"/>
                <a:cs typeface="Times New Roman" panose="02020603050405020304" pitchFamily="18" charset="0"/>
              </a:rPr>
              <a:t>взрослых. </a:t>
            </a:r>
            <a:r>
              <a:rPr lang="ru-RU" sz="6400" dirty="0" smtClean="0">
                <a:latin typeface="Times New Roman" panose="02020603050405020304" pitchFamily="18" charset="0"/>
                <a:cs typeface="Times New Roman" panose="02020603050405020304" pitchFamily="18" charset="0"/>
              </a:rPr>
              <a:t>                                                                        Важно  </a:t>
            </a:r>
            <a:r>
              <a:rPr lang="ru-RU" sz="6400" dirty="0">
                <a:latin typeface="Times New Roman" panose="02020603050405020304" pitchFamily="18" charset="0"/>
                <a:cs typeface="Times New Roman" panose="02020603050405020304" pitchFamily="18" charset="0"/>
              </a:rPr>
              <a:t>чтобы ребенок понимал, что наказание –это воспитание</a:t>
            </a:r>
            <a:r>
              <a:rPr lang="ru-RU" sz="6400" dirty="0" smtClean="0">
                <a:latin typeface="Times New Roman" panose="02020603050405020304" pitchFamily="18" charset="0"/>
                <a:cs typeface="Times New Roman" panose="02020603050405020304" pitchFamily="18" charset="0"/>
              </a:rPr>
              <a:t>.</a:t>
            </a:r>
          </a:p>
          <a:p>
            <a:pPr marL="0" indent="0">
              <a:buNone/>
            </a:pPr>
            <a:r>
              <a:rPr lang="ru-RU" sz="6400" dirty="0" smtClean="0">
                <a:latin typeface="Times New Roman" panose="02020603050405020304" pitchFamily="18" charset="0"/>
                <a:cs typeface="Times New Roman" panose="02020603050405020304" pitchFamily="18" charset="0"/>
              </a:rPr>
              <a:t>2.Ребенок </a:t>
            </a:r>
            <a:r>
              <a:rPr lang="ru-RU" sz="6400" dirty="0">
                <a:latin typeface="Times New Roman" panose="02020603050405020304" pitchFamily="18" charset="0"/>
                <a:cs typeface="Times New Roman" panose="02020603050405020304" pitchFamily="18" charset="0"/>
              </a:rPr>
              <a:t>может принимать участие в вопросах выбора вида наказания. Дети подчас бывают очень справедливы в поиске подходящего для себя наказания, чувствуя доверие которое оказали ему. Осуществляя выбор, они к тому же лучше запоминают, что может последовать за определенным поведением, и это повышает их ответственность</a:t>
            </a:r>
            <a:r>
              <a:rPr lang="ru-RU" sz="6400" dirty="0" smtClean="0">
                <a:latin typeface="Times New Roman" panose="02020603050405020304" pitchFamily="18" charset="0"/>
                <a:cs typeface="Times New Roman" panose="02020603050405020304" pitchFamily="18" charset="0"/>
              </a:rPr>
              <a:t>. Ребенок чувствует что его мнение уважают, с ним считаются.   </a:t>
            </a:r>
            <a:r>
              <a:rPr lang="ru-RU" sz="6400" dirty="0">
                <a:latin typeface="Times New Roman" panose="02020603050405020304" pitchFamily="18" charset="0"/>
                <a:cs typeface="Times New Roman" panose="02020603050405020304" pitchFamily="18" charset="0"/>
              </a:rPr>
              <a:t>Иначе это будет не воспитание , а наказание</a:t>
            </a:r>
            <a:r>
              <a:rPr lang="ru-RU" sz="6400" dirty="0" smtClean="0">
                <a:latin typeface="Times New Roman" panose="02020603050405020304" pitchFamily="18" charset="0"/>
                <a:cs typeface="Times New Roman" panose="02020603050405020304" pitchFamily="18" charset="0"/>
              </a:rPr>
              <a:t>.</a:t>
            </a:r>
          </a:p>
          <a:p>
            <a:pPr marL="0" indent="0">
              <a:buNone/>
            </a:pPr>
            <a:r>
              <a:rPr lang="ru-RU" sz="6400" dirty="0" smtClean="0">
                <a:latin typeface="Times New Roman" panose="02020603050405020304" pitchFamily="18" charset="0"/>
                <a:cs typeface="Times New Roman" panose="02020603050405020304" pitchFamily="18" charset="0"/>
              </a:rPr>
              <a:t>3.Наказывать </a:t>
            </a:r>
            <a:r>
              <a:rPr lang="ru-RU" sz="6400" dirty="0">
                <a:latin typeface="Times New Roman" panose="02020603050405020304" pitchFamily="18" charset="0"/>
                <a:cs typeface="Times New Roman" panose="02020603050405020304" pitchFamily="18" charset="0"/>
              </a:rPr>
              <a:t>можно за поступок, а не за чувства, которые сейчас чувствует  ребенок</a:t>
            </a:r>
            <a:endParaRPr lang="ru-RU" sz="6400" dirty="0" smtClean="0">
              <a:latin typeface="Times New Roman" panose="02020603050405020304" pitchFamily="18" charset="0"/>
              <a:cs typeface="Times New Roman" panose="02020603050405020304" pitchFamily="18" charset="0"/>
            </a:endParaRPr>
          </a:p>
          <a:p>
            <a:pPr marL="0" indent="0">
              <a:buNone/>
            </a:pPr>
            <a:r>
              <a:rPr lang="ru-RU" sz="6400" dirty="0">
                <a:latin typeface="Times New Roman" panose="02020603050405020304" pitchFamily="18" charset="0"/>
                <a:cs typeface="Times New Roman" panose="02020603050405020304" pitchFamily="18" charset="0"/>
              </a:rPr>
              <a:t>4</a:t>
            </a:r>
            <a:r>
              <a:rPr lang="ru-RU" sz="6400" dirty="0" smtClean="0">
                <a:latin typeface="Times New Roman" panose="02020603050405020304" pitchFamily="18" charset="0"/>
                <a:cs typeface="Times New Roman" panose="02020603050405020304" pitchFamily="18" charset="0"/>
              </a:rPr>
              <a:t>. Наказание </a:t>
            </a:r>
            <a:r>
              <a:rPr lang="ru-RU" sz="6400" dirty="0">
                <a:latin typeface="Times New Roman" panose="02020603050405020304" pitchFamily="18" charset="0"/>
                <a:cs typeface="Times New Roman" panose="02020603050405020304" pitchFamily="18" charset="0"/>
              </a:rPr>
              <a:t>должно быть строго индивидуализировано. Для одного ребенка достаточно только взгляда, для другого – категорического требования, а третьему просто необходим запрет</a:t>
            </a:r>
            <a:r>
              <a:rPr lang="ru-RU" sz="6400" dirty="0" smtClean="0">
                <a:latin typeface="Times New Roman" panose="02020603050405020304" pitchFamily="18" charset="0"/>
                <a:cs typeface="Times New Roman" panose="02020603050405020304" pitchFamily="18" charset="0"/>
              </a:rPr>
              <a:t>.</a:t>
            </a:r>
          </a:p>
          <a:p>
            <a:pPr marL="0" indent="0">
              <a:buNone/>
            </a:pPr>
            <a:r>
              <a:rPr lang="ru-RU" sz="6400" dirty="0" smtClean="0">
                <a:latin typeface="Times New Roman" panose="02020603050405020304" pitchFamily="18" charset="0"/>
                <a:cs typeface="Times New Roman" panose="02020603050405020304" pitchFamily="18" charset="0"/>
              </a:rPr>
              <a:t>5 </a:t>
            </a:r>
            <a:r>
              <a:rPr lang="ru-RU" sz="6400" b="1" dirty="0" smtClean="0">
                <a:latin typeface="Times New Roman" panose="02020603050405020304" pitchFamily="18" charset="0"/>
                <a:cs typeface="Times New Roman" panose="02020603050405020304" pitchFamily="18" charset="0"/>
              </a:rPr>
              <a:t>.Наказывать </a:t>
            </a:r>
            <a:r>
              <a:rPr lang="ru-RU" sz="6400" b="1" dirty="0">
                <a:latin typeface="Times New Roman" panose="02020603050405020304" pitchFamily="18" charset="0"/>
                <a:cs typeface="Times New Roman" panose="02020603050405020304" pitchFamily="18" charset="0"/>
              </a:rPr>
              <a:t>надо системно</a:t>
            </a:r>
            <a:r>
              <a:rPr lang="ru-RU" sz="6400" dirty="0">
                <a:latin typeface="Times New Roman" panose="02020603050405020304" pitchFamily="18" charset="0"/>
                <a:cs typeface="Times New Roman" panose="02020603050405020304" pitchFamily="18" charset="0"/>
              </a:rPr>
              <a:t>. Если вы  сказали, что этого делать нельзя, то это делать нельзя ни сегодня, ни завтра, ни послезавтра. Если вы сегодня показали этот поступок, а завтра вы </a:t>
            </a:r>
            <a:r>
              <a:rPr lang="ru-RU" sz="6400" dirty="0" smtClean="0">
                <a:latin typeface="Times New Roman" panose="02020603050405020304" pitchFamily="18" charset="0"/>
                <a:cs typeface="Times New Roman" panose="02020603050405020304" pitchFamily="18" charset="0"/>
              </a:rPr>
              <a:t>устали,  </a:t>
            </a:r>
            <a:r>
              <a:rPr lang="ru-RU" sz="6400" dirty="0">
                <a:latin typeface="Times New Roman" panose="02020603050405020304" pitchFamily="18" charset="0"/>
                <a:cs typeface="Times New Roman" panose="02020603050405020304" pitchFamily="18" charset="0"/>
              </a:rPr>
              <a:t>не обратили  на поступок ни какого внимания, то  ребенок не понял вашего воспитания </a:t>
            </a:r>
            <a:r>
              <a:rPr lang="ru-RU" sz="6400" dirty="0" err="1">
                <a:latin typeface="Times New Roman" panose="02020603050405020304" pitchFamily="18" charset="0"/>
                <a:cs typeface="Times New Roman" panose="02020603050405020304" pitchFamily="18" charset="0"/>
              </a:rPr>
              <a:t>т.к</a:t>
            </a:r>
            <a:r>
              <a:rPr lang="ru-RU" sz="6400" dirty="0">
                <a:latin typeface="Times New Roman" panose="02020603050405020304" pitchFamily="18" charset="0"/>
                <a:cs typeface="Times New Roman" panose="02020603050405020304" pitchFamily="18" charset="0"/>
              </a:rPr>
              <a:t> действия были не системны.</a:t>
            </a:r>
            <a:endParaRPr lang="ru-RU" sz="6400" dirty="0" smtClean="0">
              <a:latin typeface="Times New Roman" panose="02020603050405020304" pitchFamily="18" charset="0"/>
              <a:cs typeface="Times New Roman" panose="02020603050405020304" pitchFamily="18" charset="0"/>
            </a:endParaRPr>
          </a:p>
          <a:p>
            <a:pPr marL="0" indent="0">
              <a:buNone/>
            </a:pPr>
            <a:r>
              <a:rPr lang="ru-RU" sz="6400" dirty="0" smtClean="0">
                <a:latin typeface="Times New Roman" panose="02020603050405020304" pitchFamily="18" charset="0"/>
                <a:cs typeface="Times New Roman" panose="02020603050405020304" pitchFamily="18" charset="0"/>
              </a:rPr>
              <a:t>6 Используйте </a:t>
            </a:r>
            <a:r>
              <a:rPr lang="ru-RU" sz="6400" b="1" dirty="0">
                <a:latin typeface="Times New Roman" panose="02020603050405020304" pitchFamily="18" charset="0"/>
                <a:cs typeface="Times New Roman" panose="02020603050405020304" pitchFamily="18" charset="0"/>
              </a:rPr>
              <a:t>наказание без угроз</a:t>
            </a:r>
            <a:r>
              <a:rPr lang="ru-RU" sz="6400" dirty="0">
                <a:latin typeface="Times New Roman" panose="02020603050405020304" pitchFamily="18" charset="0"/>
                <a:cs typeface="Times New Roman" panose="02020603050405020304" pitchFamily="18" charset="0"/>
              </a:rPr>
              <a:t>. Ребенок не желает убирать игрушки.  И  вы говорите, что сейчас соберете игрушки и выбросите </a:t>
            </a:r>
            <a:r>
              <a:rPr lang="ru-RU" sz="6400" dirty="0" smtClean="0">
                <a:latin typeface="Times New Roman" panose="02020603050405020304" pitchFamily="18" charset="0"/>
                <a:cs typeface="Times New Roman" panose="02020603050405020304" pitchFamily="18" charset="0"/>
              </a:rPr>
              <a:t>их, </a:t>
            </a:r>
            <a:r>
              <a:rPr lang="ru-RU" sz="6400" dirty="0">
                <a:latin typeface="Times New Roman" panose="02020603050405020304" pitchFamily="18" charset="0"/>
                <a:cs typeface="Times New Roman" panose="02020603050405020304" pitchFamily="18" charset="0"/>
              </a:rPr>
              <a:t>то соберите и отнесите на чердак. Но если вы пугаете и не выполняете, то вы себя обесцениваете в лице ребенка</a:t>
            </a:r>
            <a:r>
              <a:rPr lang="ru-RU" sz="6400" dirty="0" smtClean="0">
                <a:latin typeface="Times New Roman" panose="02020603050405020304" pitchFamily="18" charset="0"/>
                <a:cs typeface="Times New Roman" panose="02020603050405020304" pitchFamily="18" charset="0"/>
              </a:rPr>
              <a:t>.</a:t>
            </a:r>
          </a:p>
          <a:p>
            <a:pPr marL="0" indent="0">
              <a:buNone/>
            </a:pPr>
            <a:r>
              <a:rPr lang="ru-RU" sz="6400" dirty="0">
                <a:latin typeface="Times New Roman" panose="02020603050405020304" pitchFamily="18" charset="0"/>
                <a:cs typeface="Times New Roman" panose="02020603050405020304" pitchFamily="18" charset="0"/>
              </a:rPr>
              <a:t>7</a:t>
            </a:r>
            <a:r>
              <a:rPr lang="ru-RU" sz="6400" dirty="0" smtClean="0">
                <a:latin typeface="Times New Roman" panose="02020603050405020304" pitchFamily="18" charset="0"/>
                <a:cs typeface="Times New Roman" panose="02020603050405020304" pitchFamily="18" charset="0"/>
              </a:rPr>
              <a:t>. В </a:t>
            </a:r>
            <a:r>
              <a:rPr lang="ru-RU" sz="6400" dirty="0">
                <a:latin typeface="Times New Roman" panose="02020603050405020304" pitchFamily="18" charset="0"/>
                <a:cs typeface="Times New Roman" panose="02020603050405020304" pitchFamily="18" charset="0"/>
              </a:rPr>
              <a:t>каждом последующем наказании не упоминайте о предыдущих грехах, это только закрепляет плохое поведение ребенка</a:t>
            </a:r>
            <a:r>
              <a:rPr lang="ru-RU" sz="6400" dirty="0" smtClean="0">
                <a:latin typeface="Times New Roman" panose="02020603050405020304" pitchFamily="18" charset="0"/>
                <a:cs typeface="Times New Roman" panose="02020603050405020304" pitchFamily="18" charset="0"/>
              </a:rPr>
              <a:t>.</a:t>
            </a:r>
          </a:p>
          <a:p>
            <a:pPr marL="0" indent="0">
              <a:buNone/>
            </a:pPr>
            <a:r>
              <a:rPr lang="ru-RU" sz="6400" dirty="0" smtClean="0">
                <a:latin typeface="Times New Roman" panose="02020603050405020304" pitchFamily="18" charset="0"/>
                <a:cs typeface="Times New Roman" panose="02020603050405020304" pitchFamily="18" charset="0"/>
              </a:rPr>
              <a:t>8. </a:t>
            </a:r>
            <a:r>
              <a:rPr lang="ru-RU" sz="6400" dirty="0">
                <a:latin typeface="Times New Roman" panose="02020603050405020304" pitchFamily="18" charset="0"/>
                <a:cs typeface="Times New Roman" panose="02020603050405020304" pitchFamily="18" charset="0"/>
              </a:rPr>
              <a:t>Иногда применяют так называемый метод естественных последствий, т. е. используют меры воздействия, вытекающие из самого поступка: насорил — убери, налил воду — вытри, сломал постройку - возведи новую. Это вызывает у ребенка осознанное отношение к своим действиям: не очень приятно, когда самому приходится расплачиваться за свое плохое поведение</a:t>
            </a:r>
            <a:r>
              <a:rPr lang="ru-RU" sz="6400" dirty="0" smtClean="0">
                <a:latin typeface="Times New Roman" panose="02020603050405020304" pitchFamily="18" charset="0"/>
                <a:cs typeface="Times New Roman" panose="02020603050405020304" pitchFamily="18" charset="0"/>
              </a:rPr>
              <a:t>.</a:t>
            </a:r>
          </a:p>
          <a:p>
            <a:pPr marL="0" indent="0">
              <a:buNone/>
            </a:pP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8377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260648"/>
            <a:ext cx="8496944" cy="4525963"/>
          </a:xfrm>
        </p:spPr>
        <p:txBody>
          <a:bodyPr>
            <a:normAutofit fontScale="70000" lnSpcReduction="20000"/>
          </a:bodyPr>
          <a:lstStyle/>
          <a:p>
            <a:pPr marL="0">
              <a:spcBef>
                <a:spcPts val="0"/>
              </a:spcBef>
            </a:pPr>
            <a:r>
              <a:rPr lang="ru-RU" dirty="0" smtClean="0">
                <a:latin typeface="Times New Roman" panose="02020603050405020304" pitchFamily="18" charset="0"/>
                <a:cs typeface="Times New Roman" panose="02020603050405020304" pitchFamily="18" charset="0"/>
              </a:rPr>
              <a:t>9. </a:t>
            </a:r>
            <a:r>
              <a:rPr lang="ru-RU" dirty="0" err="1">
                <a:latin typeface="Times New Roman" panose="02020603050405020304" pitchFamily="18" charset="0"/>
                <a:cs typeface="Times New Roman" panose="02020603050405020304" pitchFamily="18" charset="0"/>
              </a:rPr>
              <a:t>Сказкотерапия</a:t>
            </a:r>
            <a:r>
              <a:rPr lang="ru-RU" dirty="0">
                <a:latin typeface="Times New Roman" panose="02020603050405020304" pitchFamily="18" charset="0"/>
                <a:cs typeface="Times New Roman" panose="02020603050405020304" pitchFamily="18" charset="0"/>
              </a:rPr>
              <a:t>. Проще всего объяснить малышу про нормы </a:t>
            </a:r>
            <a:r>
              <a:rPr lang="ru-RU" dirty="0" smtClean="0">
                <a:latin typeface="Times New Roman" panose="02020603050405020304" pitchFamily="18" charset="0"/>
                <a:cs typeface="Times New Roman" panose="02020603050405020304" pitchFamily="18" charset="0"/>
              </a:rPr>
              <a:t>поведения, на </a:t>
            </a:r>
            <a:r>
              <a:rPr lang="ru-RU" dirty="0">
                <a:latin typeface="Times New Roman" panose="02020603050405020304" pitchFamily="18" charset="0"/>
                <a:cs typeface="Times New Roman" panose="02020603050405020304" pitchFamily="18" charset="0"/>
              </a:rPr>
              <a:t>примере игры с правилами или сказки. Например, ваш ребёнок часто берёт без спроса чужие вещи, отнимает игрушки у сверстников. Никакие уговоры и объяснения не помогают — он всё равно продолжает своё негативное дело. В таком случае можно рассказать ему сказку, главный герой которой постоянно брал чужие вещи без спросу, и это привело к серьёзным неприятностям для него. Выход из сложной ситуации был найден только после того, как он изменился. Важно, чтобы малыш понимал, что счастливый конец настал только после того, как герой сказки избавился от своей зловредной привычки.</a:t>
            </a:r>
          </a:p>
          <a:p>
            <a:pPr marL="0" algn="ctr">
              <a:spcBef>
                <a:spcPts val="0"/>
              </a:spcBef>
            </a:pPr>
            <a:r>
              <a:rPr lang="ru-RU" b="1" dirty="0" smtClean="0">
                <a:latin typeface="Times New Roman" panose="02020603050405020304" pitchFamily="18" charset="0"/>
                <a:cs typeface="Times New Roman" panose="02020603050405020304" pitchFamily="18" charset="0"/>
              </a:rPr>
              <a:t>    </a:t>
            </a:r>
          </a:p>
          <a:p>
            <a:pPr marL="0" algn="ctr">
              <a:spcBef>
                <a:spcPts val="0"/>
              </a:spcBef>
            </a:pPr>
            <a:r>
              <a:rPr lang="ru-RU" b="1" dirty="0" smtClean="0">
                <a:latin typeface="Times New Roman" panose="02020603050405020304" pitchFamily="18" charset="0"/>
                <a:cs typeface="Times New Roman" panose="02020603050405020304" pitchFamily="18" charset="0"/>
              </a:rPr>
              <a:t>    </a:t>
            </a:r>
            <a:r>
              <a:rPr lang="ru-RU" sz="2600" b="1" dirty="0" err="1" smtClean="0">
                <a:latin typeface="Times New Roman" panose="02020603050405020304" pitchFamily="18" charset="0"/>
                <a:cs typeface="Times New Roman" panose="02020603050405020304" pitchFamily="18" charset="0"/>
              </a:rPr>
              <a:t>Сказкотерапия</a:t>
            </a:r>
            <a:r>
              <a:rPr lang="ru-RU" sz="2600" b="1" dirty="0" smtClean="0">
                <a:latin typeface="Times New Roman" panose="02020603050405020304" pitchFamily="18" charset="0"/>
                <a:cs typeface="Times New Roman" panose="02020603050405020304" pitchFamily="18" charset="0"/>
              </a:rPr>
              <a:t>     «</a:t>
            </a:r>
            <a:r>
              <a:rPr lang="ru-RU" sz="2600" b="1" dirty="0">
                <a:latin typeface="Times New Roman" panose="02020603050405020304" pitchFamily="18" charset="0"/>
                <a:cs typeface="Times New Roman" panose="02020603050405020304" pitchFamily="18" charset="0"/>
              </a:rPr>
              <a:t>Крокодильчик</a:t>
            </a:r>
            <a:r>
              <a:rPr lang="ru-RU" sz="2600"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(сказка </a:t>
            </a:r>
            <a:r>
              <a:rPr lang="ru-RU" dirty="0">
                <a:latin typeface="Times New Roman" panose="02020603050405020304" pitchFamily="18" charset="0"/>
                <a:cs typeface="Times New Roman" panose="02020603050405020304" pitchFamily="18" charset="0"/>
              </a:rPr>
              <a:t>для детей, проявляющих словесную агрессию).</a:t>
            </a:r>
          </a:p>
          <a:p>
            <a:pPr marL="0" indent="0">
              <a:spcBef>
                <a:spcPts val="0"/>
              </a:spcBef>
              <a:buNone/>
            </a:pPr>
            <a:r>
              <a:rPr lang="ru-RU" dirty="0">
                <a:latin typeface="Times New Roman" panose="02020603050405020304" pitchFamily="18" charset="0"/>
                <a:cs typeface="Times New Roman" panose="02020603050405020304" pitchFamily="18" charset="0"/>
              </a:rPr>
              <a:t>Может, в море, может, в речке, может, в озере лесном жил </a:t>
            </a:r>
            <a:r>
              <a:rPr lang="ru-RU" dirty="0" smtClean="0">
                <a:latin typeface="Times New Roman" panose="02020603050405020304" pitchFamily="18" charset="0"/>
                <a:cs typeface="Times New Roman" panose="02020603050405020304" pitchFamily="18" charset="0"/>
              </a:rPr>
              <a:t>Крокодильчик</a:t>
            </a:r>
            <a:endParaRPr lang="ru-RU" dirty="0">
              <a:latin typeface="Times New Roman" panose="02020603050405020304" pitchFamily="18" charset="0"/>
              <a:cs typeface="Times New Roman" panose="02020603050405020304" pitchFamily="18" charset="0"/>
            </a:endParaRPr>
          </a:p>
          <a:p>
            <a:pPr marL="0" indent="0">
              <a:spcBef>
                <a:spcPts val="0"/>
              </a:spcBef>
              <a:buNone/>
            </a:pPr>
            <a:r>
              <a:rPr lang="ru-RU" dirty="0">
                <a:latin typeface="Times New Roman" panose="02020603050405020304" pitchFamily="18" charset="0"/>
                <a:cs typeface="Times New Roman" panose="02020603050405020304" pitchFamily="18" charset="0"/>
              </a:rPr>
              <a:t>Больше всего на свете он любил вкусно поесть. Мог и рыбку, мог и жабку, мог и птичку прожевать, потому что у Крокодильчика были крепкие, красивые и здоровые </a:t>
            </a:r>
            <a:r>
              <a:rPr lang="ru-RU" dirty="0" smtClean="0">
                <a:latin typeface="Times New Roman" panose="02020603050405020304" pitchFamily="18" charset="0"/>
                <a:cs typeface="Times New Roman" panose="02020603050405020304" pitchFamily="18" charset="0"/>
              </a:rPr>
              <a:t>зубы. Но </a:t>
            </a:r>
            <a:r>
              <a:rPr lang="ru-RU" dirty="0">
                <a:latin typeface="Times New Roman" panose="02020603050405020304" pitchFamily="18" charset="0"/>
                <a:cs typeface="Times New Roman" panose="02020603050405020304" pitchFamily="18" charset="0"/>
              </a:rPr>
              <a:t>была у Крокодильчика плохая привычка, он часто ругался, говорил много злых и нехороших </a:t>
            </a:r>
            <a:r>
              <a:rPr lang="ru-RU" dirty="0" smtClean="0">
                <a:latin typeface="Times New Roman" panose="02020603050405020304" pitchFamily="18" charset="0"/>
                <a:cs typeface="Times New Roman" panose="02020603050405020304" pitchFamily="18" charset="0"/>
              </a:rPr>
              <a:t>слов. Однажды </a:t>
            </a:r>
            <a:r>
              <a:rPr lang="ru-RU" dirty="0">
                <a:latin typeface="Times New Roman" panose="02020603050405020304" pitchFamily="18" charset="0"/>
                <a:cs typeface="Times New Roman" panose="02020603050405020304" pitchFamily="18" charset="0"/>
              </a:rPr>
              <a:t>Крокодильчик обидел доброго волшебника. Волшебник его заколдовал, и теперь после каждого плохого слова у Крокодильчика выпадал один </a:t>
            </a:r>
            <a:r>
              <a:rPr lang="ru-RU" dirty="0" smtClean="0">
                <a:latin typeface="Times New Roman" panose="02020603050405020304" pitchFamily="18" charset="0"/>
                <a:cs typeface="Times New Roman" panose="02020603050405020304" pitchFamily="18" charset="0"/>
              </a:rPr>
              <a:t>зуб. Скоро </a:t>
            </a:r>
            <a:r>
              <a:rPr lang="ru-RU" dirty="0">
                <a:latin typeface="Times New Roman" panose="02020603050405020304" pitchFamily="18" charset="0"/>
                <a:cs typeface="Times New Roman" panose="02020603050405020304" pitchFamily="18" charset="0"/>
              </a:rPr>
              <a:t>у него совсем не осталось зубов, и он уже не мог вкусно поесть. Грустно стало Крокодильчику. Начал он расспрашивать обитателей водоема, почему у него выпали все зубы. Мудрый Бегемот объяснил ему причину. Крокодильчик все понял, извинился перед волшебником, и у него начали расти новые </a:t>
            </a:r>
            <a:r>
              <a:rPr lang="ru-RU" dirty="0" smtClean="0">
                <a:latin typeface="Times New Roman" panose="02020603050405020304" pitchFamily="18" charset="0"/>
                <a:cs typeface="Times New Roman" panose="02020603050405020304" pitchFamily="18" charset="0"/>
              </a:rPr>
              <a:t>зубы. С </a:t>
            </a:r>
            <a:r>
              <a:rPr lang="ru-RU" dirty="0">
                <a:latin typeface="Times New Roman" panose="02020603050405020304" pitchFamily="18" charset="0"/>
                <a:cs typeface="Times New Roman" panose="02020603050405020304" pitchFamily="18" charset="0"/>
              </a:rPr>
              <a:t>того времени Крокодильчик бережет свои зубы. Он не только чистит их вовремя, но и, самое главное, не говорит плохих слов</a:t>
            </a:r>
            <a:r>
              <a:rPr lang="ru-RU" dirty="0" smtClean="0">
                <a:latin typeface="Times New Roman" panose="02020603050405020304" pitchFamily="18" charset="0"/>
                <a:cs typeface="Times New Roman" panose="02020603050405020304" pitchFamily="18" charset="0"/>
              </a:rPr>
              <a:t>.</a:t>
            </a:r>
          </a:p>
          <a:p>
            <a:pPr marL="0" indent="0">
              <a:spcBef>
                <a:spcPts val="0"/>
              </a:spcBef>
              <a:buNone/>
            </a:pPr>
            <a:endParaRPr lang="ru-RU" dirty="0">
              <a:latin typeface="Times New Roman" panose="02020603050405020304" pitchFamily="18" charset="0"/>
              <a:cs typeface="Times New Roman" panose="02020603050405020304" pitchFamily="18" charset="0"/>
            </a:endParaRPr>
          </a:p>
          <a:p>
            <a:pPr marL="0" indent="0">
              <a:spcBef>
                <a:spcPts val="0"/>
              </a:spcBef>
              <a:buNone/>
            </a:pPr>
            <a:endParaRPr lang="ru-RU"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827584" y="4869160"/>
            <a:ext cx="7416824" cy="1107996"/>
          </a:xfrm>
          <a:prstGeom prst="rect">
            <a:avLst/>
          </a:prstGeom>
        </p:spPr>
        <p:txBody>
          <a:bodyPr wrap="square">
            <a:spAutoFit/>
          </a:bodyPr>
          <a:lstStyle/>
          <a:p>
            <a:r>
              <a:rPr lang="ru-RU" dirty="0"/>
              <a:t> </a:t>
            </a:r>
            <a:r>
              <a:rPr lang="ru-RU" dirty="0" smtClean="0"/>
              <a:t>                                                   </a:t>
            </a:r>
            <a:r>
              <a:rPr lang="ru-RU" sz="1600" dirty="0" smtClean="0">
                <a:latin typeface="Times New Roman" panose="02020603050405020304" pitchFamily="18" charset="0"/>
                <a:cs typeface="Times New Roman" panose="02020603050405020304" pitchFamily="18" charset="0"/>
              </a:rPr>
              <a:t>ПОМНИТЕ:</a:t>
            </a:r>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-Имейте мужество извиниться перед ребёнком, если  наказали его незаслуженно.</a:t>
            </a:r>
          </a:p>
          <a:p>
            <a:r>
              <a:rPr lang="ru-RU" sz="1600" dirty="0">
                <a:latin typeface="Times New Roman" panose="02020603050405020304" pitchFamily="18" charset="0"/>
                <a:cs typeface="Times New Roman" panose="02020603050405020304" pitchFamily="18" charset="0"/>
              </a:rPr>
              <a:t>-При любом наказании ребенок должен быть уверен, что его по-прежнему любят, и даже будучи наказанным, он не остается без родительской любви.</a:t>
            </a:r>
          </a:p>
        </p:txBody>
      </p:sp>
    </p:spTree>
    <p:extLst>
      <p:ext uri="{BB962C8B-B14F-4D97-AF65-F5344CB8AC3E}">
        <p14:creationId xmlns:p14="http://schemas.microsoft.com/office/powerpoint/2010/main" val="2041875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188640"/>
            <a:ext cx="6512511" cy="432048"/>
          </a:xfrm>
        </p:spPr>
        <p:txBody>
          <a:bodyPr/>
          <a:lstStyle/>
          <a:p>
            <a:r>
              <a:rPr lang="ru-RU" sz="2800" dirty="0" smtClean="0">
                <a:latin typeface="Times New Roman" panose="02020603050405020304" pitchFamily="18" charset="0"/>
                <a:cs typeface="Times New Roman" panose="02020603050405020304" pitchFamily="18" charset="0"/>
              </a:rPr>
              <a:t>«Я-высказывания»</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a:xfrm>
            <a:off x="395536" y="764704"/>
            <a:ext cx="8352928" cy="5112568"/>
          </a:xfrm>
        </p:spPr>
        <p:txBody>
          <a:bodyPr>
            <a:normAutofit fontScale="92500" lnSpcReduction="10000"/>
          </a:bodyPr>
          <a:lstStyle/>
          <a:p>
            <a:pPr marL="45720" indent="0">
              <a:buNone/>
            </a:pPr>
            <a:r>
              <a:rPr lang="ru-RU" sz="1900" dirty="0" smtClean="0">
                <a:latin typeface="Times New Roman" panose="02020603050405020304" pitchFamily="18" charset="0"/>
                <a:cs typeface="Times New Roman" panose="02020603050405020304" pitchFamily="18" charset="0"/>
              </a:rPr>
              <a:t> Одна </a:t>
            </a:r>
            <a:r>
              <a:rPr lang="ru-RU" sz="1900" dirty="0">
                <a:latin typeface="Times New Roman" panose="02020603050405020304" pitchFamily="18" charset="0"/>
                <a:cs typeface="Times New Roman" panose="02020603050405020304" pitchFamily="18" charset="0"/>
              </a:rPr>
              <a:t>из самых часто встречающихся жалоб, с которой </a:t>
            </a:r>
            <a:r>
              <a:rPr lang="ru-RU" sz="1900" dirty="0" smtClean="0">
                <a:latin typeface="Times New Roman" panose="02020603050405020304" pitchFamily="18" charset="0"/>
                <a:cs typeface="Times New Roman" panose="02020603050405020304" pitchFamily="18" charset="0"/>
              </a:rPr>
              <a:t>обращаются родители </a:t>
            </a:r>
            <a:r>
              <a:rPr lang="ru-RU" sz="1900" dirty="0">
                <a:latin typeface="Times New Roman" panose="02020603050405020304" pitchFamily="18" charset="0"/>
                <a:cs typeface="Times New Roman" panose="02020603050405020304" pitchFamily="18" charset="0"/>
              </a:rPr>
              <a:t>к </a:t>
            </a:r>
            <a:r>
              <a:rPr lang="ru-RU" sz="1900" dirty="0" smtClean="0">
                <a:latin typeface="Times New Roman" panose="02020603050405020304" pitchFamily="18" charset="0"/>
                <a:cs typeface="Times New Roman" panose="02020603050405020304" pitchFamily="18" charset="0"/>
              </a:rPr>
              <a:t>психологу «Ребенок меня не слышит» Конечно</a:t>
            </a:r>
            <a:r>
              <a:rPr lang="ru-RU" sz="1900" dirty="0">
                <a:latin typeface="Times New Roman" panose="02020603050405020304" pitchFamily="18" charset="0"/>
                <a:cs typeface="Times New Roman" panose="02020603050405020304" pitchFamily="18" charset="0"/>
              </a:rPr>
              <a:t>, причины поведения ребенка могут быть самыми разными, но почти всегда уместно попросить родителей начать использовать в своей речи так называемые </a:t>
            </a:r>
            <a:r>
              <a:rPr lang="ru-RU" sz="1900" dirty="0" smtClean="0">
                <a:latin typeface="Times New Roman" panose="02020603050405020304" pitchFamily="18" charset="0"/>
                <a:cs typeface="Times New Roman" panose="02020603050405020304" pitchFamily="18" charset="0"/>
              </a:rPr>
              <a:t>«Я-ВЫСКАЗЫВАНИЯ».</a:t>
            </a:r>
            <a:endParaRPr lang="ru-RU" sz="1900" dirty="0">
              <a:latin typeface="Times New Roman" panose="02020603050405020304" pitchFamily="18" charset="0"/>
              <a:cs typeface="Times New Roman" panose="02020603050405020304" pitchFamily="18" charset="0"/>
            </a:endParaRPr>
          </a:p>
          <a:p>
            <a:pPr marL="45720" indent="0">
              <a:buNone/>
            </a:pPr>
            <a:r>
              <a:rPr lang="ru-RU" sz="1900" b="1" i="1" dirty="0" smtClean="0">
                <a:latin typeface="Times New Roman" panose="02020603050405020304" pitchFamily="18" charset="0"/>
                <a:cs typeface="Times New Roman" panose="02020603050405020304" pitchFamily="18" charset="0"/>
              </a:rPr>
              <a:t>Я-ВЫСКАЗЫВАНИЕ</a:t>
            </a:r>
            <a:r>
              <a:rPr lang="ru-RU" sz="1900" i="1" dirty="0" smtClean="0">
                <a:latin typeface="Times New Roman" panose="02020603050405020304" pitchFamily="18" charset="0"/>
                <a:cs typeface="Times New Roman" panose="02020603050405020304" pitchFamily="18" charset="0"/>
              </a:rPr>
              <a:t>— </a:t>
            </a:r>
            <a:r>
              <a:rPr lang="ru-RU" sz="1900" i="1" dirty="0">
                <a:latin typeface="Times New Roman" panose="02020603050405020304" pitchFamily="18" charset="0"/>
                <a:cs typeface="Times New Roman" panose="02020603050405020304" pitchFamily="18" charset="0"/>
              </a:rPr>
              <a:t>способ выразить свою точку зрения на ситуацию, не провоцируя конфликта и не отталкивая ребенка от себя.</a:t>
            </a:r>
          </a:p>
          <a:p>
            <a:pPr marL="45720" indent="0">
              <a:buNone/>
            </a:pPr>
            <a:r>
              <a:rPr lang="ru-RU" sz="1900" dirty="0" smtClean="0">
                <a:latin typeface="Times New Roman" panose="02020603050405020304" pitchFamily="18" charset="0"/>
                <a:cs typeface="Times New Roman" panose="02020603050405020304" pitchFamily="18" charset="0"/>
              </a:rPr>
              <a:t>Я-высказывание </a:t>
            </a:r>
            <a:r>
              <a:rPr lang="ru-RU" sz="1900" dirty="0">
                <a:latin typeface="Times New Roman" panose="02020603050405020304" pitchFamily="18" charset="0"/>
                <a:cs typeface="Times New Roman" panose="02020603050405020304" pitchFamily="18" charset="0"/>
              </a:rPr>
              <a:t>противоположно так называемому «</a:t>
            </a:r>
            <a:r>
              <a:rPr lang="ru-RU" sz="1900" dirty="0" smtClean="0">
                <a:latin typeface="Times New Roman" panose="02020603050405020304" pitchFamily="18" charset="0"/>
                <a:cs typeface="Times New Roman" panose="02020603050405020304" pitchFamily="18" charset="0"/>
              </a:rPr>
              <a:t>ты-высказыванию» (которые неприятны, унижают ребенка). </a:t>
            </a:r>
            <a:r>
              <a:rPr lang="ru-RU" sz="1900" dirty="0">
                <a:latin typeface="Times New Roman" panose="02020603050405020304" pitchFamily="18" charset="0"/>
                <a:cs typeface="Times New Roman" panose="02020603050405020304" pitchFamily="18" charset="0"/>
              </a:rPr>
              <a:t>Например, те фразы, которые мы так часто слышим от родителей, чаще всего являются </a:t>
            </a:r>
            <a:r>
              <a:rPr lang="ru-RU" sz="1900" dirty="0" smtClean="0">
                <a:latin typeface="Times New Roman" panose="02020603050405020304" pitchFamily="18" charset="0"/>
                <a:cs typeface="Times New Roman" panose="02020603050405020304" pitchFamily="18" charset="0"/>
              </a:rPr>
              <a:t>«Ты-высказываниями»: </a:t>
            </a:r>
            <a:r>
              <a:rPr lang="ru-RU" sz="1900" dirty="0">
                <a:latin typeface="Times New Roman" panose="02020603050405020304" pitchFamily="18" charset="0"/>
                <a:cs typeface="Times New Roman" panose="02020603050405020304" pitchFamily="18" charset="0"/>
              </a:rPr>
              <a:t>«Когда уже ты закроешь рот, надоел уже</a:t>
            </a: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«Ты вообще меня слышишь или нет</a:t>
            </a:r>
            <a:r>
              <a:rPr lang="ru-RU" sz="1900" dirty="0" smtClean="0">
                <a:latin typeface="Times New Roman" panose="02020603050405020304" pitchFamily="18" charset="0"/>
                <a:cs typeface="Times New Roman" panose="02020603050405020304" pitchFamily="18" charset="0"/>
              </a:rPr>
              <a:t>?».</a:t>
            </a:r>
          </a:p>
          <a:p>
            <a:pPr marL="45720" indent="0">
              <a:buNone/>
            </a:pPr>
            <a:r>
              <a:rPr lang="ru-RU" sz="1900" b="1" dirty="0" smtClean="0">
                <a:latin typeface="Times New Roman" panose="02020603050405020304" pitchFamily="18" charset="0"/>
                <a:cs typeface="Times New Roman" panose="02020603050405020304" pitchFamily="18" charset="0"/>
              </a:rPr>
              <a:t>Пример</a:t>
            </a:r>
            <a:r>
              <a:rPr lang="ru-RU" sz="1900" dirty="0" smtClean="0">
                <a:latin typeface="Times New Roman" panose="02020603050405020304" pitchFamily="18" charset="0"/>
                <a:cs typeface="Times New Roman" panose="02020603050405020304" pitchFamily="18" charset="0"/>
              </a:rPr>
              <a:t> :«Ты </a:t>
            </a:r>
            <a:r>
              <a:rPr lang="ru-RU" sz="1900" dirty="0">
                <a:latin typeface="Times New Roman" panose="02020603050405020304" pitchFamily="18" charset="0"/>
                <a:cs typeface="Times New Roman" panose="02020603050405020304" pitchFamily="18" charset="0"/>
              </a:rPr>
              <a:t>вечно разбрасываешь свои вещи»</a:t>
            </a:r>
          </a:p>
          <a:p>
            <a:pPr marL="45720" indent="0">
              <a:buNone/>
            </a:pPr>
            <a:r>
              <a:rPr lang="ru-RU" sz="1900" dirty="0" smtClean="0">
                <a:latin typeface="Times New Roman" panose="02020603050405020304" pitchFamily="18" charset="0"/>
                <a:cs typeface="Times New Roman" panose="02020603050405020304" pitchFamily="18" charset="0"/>
              </a:rPr>
              <a:t>ПЕРЕФРАЗИРУЕМ</a:t>
            </a:r>
            <a:r>
              <a:rPr lang="ru-RU" sz="1900" dirty="0">
                <a:latin typeface="Times New Roman" panose="02020603050405020304" pitchFamily="18" charset="0"/>
                <a:cs typeface="Times New Roman" panose="02020603050405020304" pitchFamily="18" charset="0"/>
              </a:rPr>
              <a:t>!</a:t>
            </a:r>
          </a:p>
          <a:p>
            <a:pPr marL="45720" indent="0">
              <a:buNone/>
            </a:pPr>
            <a:r>
              <a:rPr lang="ru-RU" sz="1900" dirty="0" smtClean="0">
                <a:latin typeface="Times New Roman" panose="02020603050405020304" pitchFamily="18" charset="0"/>
                <a:cs typeface="Times New Roman" panose="02020603050405020304" pitchFamily="18" charset="0"/>
              </a:rPr>
              <a:t>«</a:t>
            </a:r>
            <a:r>
              <a:rPr lang="ru-RU" sz="1900" dirty="0">
                <a:latin typeface="Times New Roman" panose="02020603050405020304" pitchFamily="18" charset="0"/>
                <a:cs typeface="Times New Roman" panose="02020603050405020304" pitchFamily="18" charset="0"/>
              </a:rPr>
              <a:t>Когда вокруг разбросаны вещи, я расстраиваюсь. Поэтому я предлагаю установить следующее правило</a:t>
            </a:r>
            <a:r>
              <a:rPr lang="ru-RU" sz="1900" dirty="0" smtClean="0">
                <a:latin typeface="Times New Roman" panose="02020603050405020304" pitchFamily="18" charset="0"/>
                <a:cs typeface="Times New Roman" panose="02020603050405020304" pitchFamily="18" charset="0"/>
              </a:rPr>
              <a:t>».</a:t>
            </a:r>
          </a:p>
          <a:p>
            <a:pPr marL="45720" indent="0">
              <a:buNone/>
            </a:pPr>
            <a:r>
              <a:rPr lang="ru-RU" sz="1900" dirty="0">
                <a:latin typeface="Times New Roman" panose="02020603050405020304" pitchFamily="18" charset="0"/>
                <a:cs typeface="Times New Roman" panose="02020603050405020304" pitchFamily="18" charset="0"/>
              </a:rPr>
              <a:t> «Когда я прихожу вечером домой и узнаю, что еще не сделаны уроки, мне становится грустно и тревожно, ведь я хотела провести с тобой время, а теперь придется ночью все доделывать».</a:t>
            </a:r>
          </a:p>
          <a:p>
            <a:pPr marL="45720" indent="0">
              <a:buNone/>
            </a:pPr>
            <a:endParaRPr lang="ru-RU" sz="1900" dirty="0">
              <a:latin typeface="Times New Roman" panose="02020603050405020304" pitchFamily="18" charset="0"/>
              <a:cs typeface="Times New Roman" panose="02020603050405020304" pitchFamily="18" charset="0"/>
            </a:endParaRPr>
          </a:p>
          <a:p>
            <a:pPr marL="45720" indent="0">
              <a:buNone/>
            </a:pPr>
            <a:endParaRPr lang="ru-RU" sz="1900" dirty="0" smtClean="0">
              <a:latin typeface="Times New Roman" panose="02020603050405020304" pitchFamily="18" charset="0"/>
              <a:cs typeface="Times New Roman" panose="02020603050405020304" pitchFamily="18" charset="0"/>
            </a:endParaRPr>
          </a:p>
          <a:p>
            <a:pPr marL="45720" indent="0">
              <a:buNone/>
            </a:pPr>
            <a:endParaRPr lang="ru-RU" sz="1900" dirty="0" smtClean="0">
              <a:latin typeface="Times New Roman" panose="02020603050405020304" pitchFamily="18" charset="0"/>
              <a:cs typeface="Times New Roman" panose="02020603050405020304" pitchFamily="18" charset="0"/>
            </a:endParaRPr>
          </a:p>
          <a:p>
            <a:pPr marL="45720" indent="0">
              <a:buNone/>
            </a:pPr>
            <a:endParaRPr lang="ru-RU" sz="1900" dirty="0" smtClean="0">
              <a:latin typeface="Times New Roman" panose="02020603050405020304" pitchFamily="18" charset="0"/>
              <a:cs typeface="Times New Roman" panose="02020603050405020304" pitchFamily="18" charset="0"/>
            </a:endParaRPr>
          </a:p>
          <a:p>
            <a:pPr marL="45720" indent="0">
              <a:buNone/>
            </a:pPr>
            <a:endParaRPr lang="ru-RU" sz="19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943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445"/>
            <a:ext cx="7632848" cy="648072"/>
          </a:xfrm>
        </p:spPr>
        <p:txBody>
          <a:bodyPr/>
          <a:lstStyle/>
          <a:p>
            <a:r>
              <a:rPr lang="ru-RU" sz="3200" dirty="0" smtClean="0">
                <a:latin typeface="Times New Roman" panose="02020603050405020304" pitchFamily="18" charset="0"/>
                <a:cs typeface="Times New Roman" panose="02020603050405020304" pitchFamily="18" charset="0"/>
              </a:rPr>
              <a:t>Поощрения</a:t>
            </a:r>
            <a:endParaRPr lang="ru-RU" sz="3200" dirty="0">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3370" y="-1"/>
            <a:ext cx="912063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694064"/>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466</TotalTime>
  <Words>1767</Words>
  <Application>Microsoft Office PowerPoint</Application>
  <PresentationFormat>Экран (4:3)</PresentationFormat>
  <Paragraphs>73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Воздушный поток</vt:lpstr>
      <vt:lpstr>Презентация PowerPoint</vt:lpstr>
      <vt:lpstr>Разные взгляды на использование  поощрений и наказаний  в воспитании детей:  </vt:lpstr>
      <vt:lpstr>Презентация PowerPoint</vt:lpstr>
      <vt:lpstr>Недопустимые наказания</vt:lpstr>
      <vt:lpstr>Презентация PowerPoint</vt:lpstr>
      <vt:lpstr>Допустимые наказания</vt:lpstr>
      <vt:lpstr>Презентация PowerPoint</vt:lpstr>
      <vt:lpstr>«Я-высказывания»</vt:lpstr>
      <vt:lpstr>Поощрения</vt:lpstr>
      <vt:lpstr>Как поощрять ребенка в семье</vt:lpstr>
      <vt:lpstr>Дети учатся тому, что они видят вокруг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dc:creator>
  <cp:lastModifiedBy>а</cp:lastModifiedBy>
  <cp:revision>31</cp:revision>
  <dcterms:created xsi:type="dcterms:W3CDTF">2022-02-06T19:11:02Z</dcterms:created>
  <dcterms:modified xsi:type="dcterms:W3CDTF">2022-02-16T04:26:52Z</dcterms:modified>
</cp:coreProperties>
</file>