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3" r:id="rId4"/>
    <p:sldId id="259" r:id="rId5"/>
    <p:sldId id="295" r:id="rId6"/>
    <p:sldId id="296" r:id="rId7"/>
    <p:sldId id="298" r:id="rId8"/>
    <p:sldId id="301" r:id="rId9"/>
    <p:sldId id="280" r:id="rId10"/>
    <p:sldId id="281" r:id="rId11"/>
    <p:sldId id="289" r:id="rId12"/>
    <p:sldId id="309" r:id="rId13"/>
    <p:sldId id="303" r:id="rId14"/>
    <p:sldId id="306" r:id="rId15"/>
    <p:sldId id="308" r:id="rId16"/>
    <p:sldId id="294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0F83"/>
    <a:srgbClr val="8A367E"/>
    <a:srgbClr val="2B0AB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30619-FEDD-40B6-AFE9-B56F671AB923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E0BF6-9C63-4C0F-8796-7D7C5714F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60649"/>
            <a:ext cx="7416824" cy="21602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  <a:r>
              <a:rPr lang="ru-RU" sz="36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« Я – воспитатель  новой          формации»  </a:t>
            </a:r>
            <a:br>
              <a:rPr lang="ru-RU" sz="3600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2B0A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988840"/>
            <a:ext cx="7848872" cy="554461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40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Горшковой</a:t>
            </a:r>
          </a:p>
          <a:p>
            <a:pPr>
              <a:spcBef>
                <a:spcPts val="0"/>
              </a:spcBef>
            </a:pPr>
            <a:r>
              <a:rPr lang="ru-RU" sz="40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Анны </a:t>
            </a:r>
          </a:p>
          <a:p>
            <a:pPr>
              <a:spcBef>
                <a:spcPts val="0"/>
              </a:spcBef>
            </a:pPr>
            <a:r>
              <a:rPr lang="ru-RU" sz="40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Алексеевны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       воспитателя МДОУ</a:t>
            </a:r>
            <a:r>
              <a:rPr lang="ru-RU" sz="2800" b="1" i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детский сад «Солнышко»</a:t>
            </a:r>
            <a:endParaRPr lang="ru-RU" sz="2800" b="1" dirty="0" smtClean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800" b="1" dirty="0" smtClean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Образование: высшее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Стаж работы: 12 лет.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 высшая</a:t>
            </a:r>
            <a:endParaRPr lang="ru-RU" sz="2800" b="1" dirty="0">
              <a:solidFill>
                <a:srgbClr val="2B0A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AM_5361.JPG"/>
          <p:cNvPicPr/>
          <p:nvPr/>
        </p:nvPicPr>
        <p:blipFill>
          <a:blip r:embed="rId2" cstate="print"/>
          <a:srcRect l="38188" t="16925" r="24013" b="5113"/>
          <a:stretch>
            <a:fillRect/>
          </a:stretch>
        </p:blipFill>
        <p:spPr bwMode="auto">
          <a:xfrm>
            <a:off x="467544" y="1772816"/>
            <a:ext cx="241935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  <a:endParaRPr lang="ru-RU" sz="4000" b="1" i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Круглый стол</a:t>
            </a:r>
            <a:b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«Ребёнок идёт в школу»</a:t>
            </a:r>
            <a:endParaRPr lang="ru-RU" dirty="0">
              <a:solidFill>
                <a:srgbClr val="B10F83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792088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«Воспитание трудолюбия </a:t>
            </a:r>
          </a:p>
          <a:p>
            <a:pPr algn="ctr"/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у дошкольников»</a:t>
            </a:r>
            <a:endParaRPr lang="ru-RU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Анна\Documents\родительское собрание о школе\SAM_63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33773" t="16223" r="28784" b="39381"/>
          <a:stretch>
            <a:fillRect/>
          </a:stretch>
        </p:blipFill>
        <p:spPr bwMode="auto">
          <a:xfrm>
            <a:off x="611560" y="2204864"/>
            <a:ext cx="194421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Анна\Documents\родительское собрание о школе\SAM_6384.JPG"/>
          <p:cNvPicPr>
            <a:picLocks noChangeAspect="1" noChangeArrowheads="1"/>
          </p:cNvPicPr>
          <p:nvPr/>
        </p:nvPicPr>
        <p:blipFill>
          <a:blip r:embed="rId3" cstate="print"/>
          <a:srcRect r="12967" b="7273"/>
          <a:stretch>
            <a:fillRect/>
          </a:stretch>
        </p:blipFill>
        <p:spPr bwMode="auto">
          <a:xfrm>
            <a:off x="2699792" y="4293096"/>
            <a:ext cx="2088232" cy="2053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C:\Документы\фото с фотоаппарата\Samsung Camera\2014-02-18\SAM_385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 l="10698" t="14264" r="5501" b="28681"/>
          <a:stretch>
            <a:fillRect/>
          </a:stretch>
        </p:blipFill>
        <p:spPr bwMode="auto">
          <a:xfrm>
            <a:off x="4860032" y="2276872"/>
            <a:ext cx="201622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Анна\Documents\родительское собрание в старшей группе\SAM_5246.JPG"/>
          <p:cNvPicPr/>
          <p:nvPr/>
        </p:nvPicPr>
        <p:blipFill>
          <a:blip r:embed="rId5" cstate="print"/>
          <a:srcRect l="36645" t="33235" r="31788" b="17059"/>
          <a:stretch>
            <a:fillRect/>
          </a:stretch>
        </p:blipFill>
        <p:spPr bwMode="auto">
          <a:xfrm>
            <a:off x="6732240" y="4293096"/>
            <a:ext cx="201622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210146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         Спортивный праздник</a:t>
            </a:r>
            <a:br>
              <a:rPr lang="ru-RU" sz="3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«Мама, папа, я –спортивная семья»</a:t>
            </a:r>
            <a:endParaRPr lang="ru-RU" sz="3600" b="1" i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AM_4980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259228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SAM_4989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96136" y="4149080"/>
            <a:ext cx="2664296" cy="2088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AM_4969.JPG"/>
          <p:cNvPicPr/>
          <p:nvPr/>
        </p:nvPicPr>
        <p:blipFill>
          <a:blip r:embed="rId4" cstate="print"/>
          <a:srcRect r="29641" b="46209"/>
          <a:stretch>
            <a:fillRect/>
          </a:stretch>
        </p:blipFill>
        <p:spPr>
          <a:xfrm>
            <a:off x="4572000" y="1700808"/>
            <a:ext cx="266429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SAM_4935.JPG"/>
          <p:cNvPicPr/>
          <p:nvPr/>
        </p:nvPicPr>
        <p:blipFill>
          <a:blip r:embed="rId5" cstate="print"/>
          <a:srcRect l="26386" r="18121" b="25708"/>
          <a:stretch>
            <a:fillRect/>
          </a:stretch>
        </p:blipFill>
        <p:spPr>
          <a:xfrm>
            <a:off x="1619672" y="4221088"/>
            <a:ext cx="2664296" cy="2070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11620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«Это мой ребёнок»               КВН «Если хочешь быть здоров»</a:t>
            </a:r>
            <a:endParaRPr lang="ru-RU" sz="2400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нна\Documents\это мой ребёнок\SAM_6109.JPG"/>
          <p:cNvPicPr>
            <a:picLocks noChangeAspect="1" noChangeArrowheads="1"/>
          </p:cNvPicPr>
          <p:nvPr/>
        </p:nvPicPr>
        <p:blipFill>
          <a:blip r:embed="rId2" cstate="print"/>
          <a:srcRect r="19541"/>
          <a:stretch>
            <a:fillRect/>
          </a:stretch>
        </p:blipFill>
        <p:spPr bwMode="auto">
          <a:xfrm>
            <a:off x="683568" y="1772816"/>
            <a:ext cx="216024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Users\Анна\Documents\это мой ребёнок\SAM_6104.JPG"/>
          <p:cNvPicPr>
            <a:picLocks noChangeAspect="1" noChangeArrowheads="1"/>
          </p:cNvPicPr>
          <p:nvPr/>
        </p:nvPicPr>
        <p:blipFill>
          <a:blip r:embed="rId3" cstate="print"/>
          <a:srcRect l="19287" t="32281" r="27950"/>
          <a:stretch>
            <a:fillRect/>
          </a:stretch>
        </p:blipFill>
        <p:spPr bwMode="auto">
          <a:xfrm>
            <a:off x="1763688" y="4149080"/>
            <a:ext cx="2232248" cy="2105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Анна\Documents\квн\SAM_630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r="24858" b="20660"/>
          <a:stretch>
            <a:fillRect/>
          </a:stretch>
        </p:blipFill>
        <p:spPr bwMode="auto">
          <a:xfrm>
            <a:off x="5076056" y="1700808"/>
            <a:ext cx="216024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C:\Users\Анна\Documents\квн\SAM_6320.JPG"/>
          <p:cNvPicPr>
            <a:picLocks noChangeAspect="1" noChangeArrowheads="1"/>
          </p:cNvPicPr>
          <p:nvPr/>
        </p:nvPicPr>
        <p:blipFill>
          <a:blip r:embed="rId5" cstate="print"/>
          <a:srcRect l="16056" t="21763" r="17618" b="17611"/>
          <a:stretch>
            <a:fillRect/>
          </a:stretch>
        </p:blipFill>
        <p:spPr bwMode="auto">
          <a:xfrm>
            <a:off x="6300192" y="4149080"/>
            <a:ext cx="2304257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424936" cy="115212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Праздники:</a:t>
            </a:r>
            <a:b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     « 8 марта»                   «День защитника    Отечества»</a:t>
            </a:r>
            <a:endParaRPr lang="ru-RU" sz="2400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3284984"/>
            <a:ext cx="5111750" cy="291318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2400" dirty="0" smtClean="0">
                <a:solidFill>
                  <a:srgbClr val="2B0AB6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b="1" dirty="0">
              <a:solidFill>
                <a:srgbClr val="8A367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Анна\Documents\8 марта\SAM_6499.JPG"/>
          <p:cNvPicPr>
            <a:picLocks/>
          </p:cNvPicPr>
          <p:nvPr/>
        </p:nvPicPr>
        <p:blipFill>
          <a:blip r:embed="rId2" cstate="print"/>
          <a:srcRect l="5101" t="12647" r="42315" b="18824"/>
          <a:stretch>
            <a:fillRect/>
          </a:stretch>
        </p:blipFill>
        <p:spPr bwMode="auto">
          <a:xfrm>
            <a:off x="1187624" y="3573016"/>
            <a:ext cx="259228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C:\Users\Анна\Documents\23 февраля 16г\SAM_6413.JPG"/>
          <p:cNvPicPr>
            <a:picLocks/>
          </p:cNvPicPr>
          <p:nvPr/>
        </p:nvPicPr>
        <p:blipFill>
          <a:blip r:embed="rId3" cstate="print"/>
          <a:srcRect l="7696" t="21394" r="20631" b="4808"/>
          <a:stretch>
            <a:fillRect/>
          </a:stretch>
        </p:blipFill>
        <p:spPr bwMode="auto">
          <a:xfrm>
            <a:off x="5292080" y="3645024"/>
            <a:ext cx="266429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835696" y="764704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          Родители моих воспитанников всегда активно участвуют в праздниках, спортивных досугах и развлечениях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Конкурсы</a:t>
            </a:r>
            <a:endParaRPr lang="ru-RU" sz="3600" b="1" i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24744"/>
            <a:ext cx="4040188" cy="639762"/>
          </a:xfrm>
        </p:spPr>
        <p:txBody>
          <a:bodyPr>
            <a:noAutofit/>
          </a:bodyPr>
          <a:lstStyle/>
          <a:p>
            <a:pPr algn="ctr"/>
            <a:endParaRPr lang="ru-RU" dirty="0" smtClean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«Осень, осень в гости просим»</a:t>
            </a:r>
            <a:endParaRPr lang="ru-RU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980728"/>
            <a:ext cx="4041775" cy="47406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«Новогодний серпантин»</a:t>
            </a:r>
            <a:endParaRPr lang="ru-RU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:\Users\Анна\Documents\осенние поделки 15\SAM_6293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9730" r="6873"/>
          <a:stretch>
            <a:fillRect/>
          </a:stretch>
        </p:blipFill>
        <p:spPr bwMode="auto">
          <a:xfrm>
            <a:off x="899592" y="1772816"/>
            <a:ext cx="2805708" cy="190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C:\Users\Анна\Documents\поделки новый год 2015-16\SAM_6369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 l="4039" t="9317" r="32276" b="6198"/>
          <a:stretch>
            <a:fillRect/>
          </a:stretch>
        </p:blipFill>
        <p:spPr bwMode="auto">
          <a:xfrm rot="5400000">
            <a:off x="5724128" y="1268760"/>
            <a:ext cx="19442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99592" y="378904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«Открытка для любимой мамы»</a:t>
            </a:r>
            <a:endParaRPr lang="ru-RU" sz="2400" b="1" dirty="0">
              <a:solidFill>
                <a:srgbClr val="B10F8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6056" y="3789040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«Открытка для ветеранов»</a:t>
            </a:r>
            <a:endParaRPr lang="ru-RU" sz="2400" b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6" descr="C:\Документы\рисунки\i (2)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581128"/>
            <a:ext cx="288032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Содержимое 7" descr="C:\Users\Анна\Documents\9мая\SAM_5396.JPG"/>
          <p:cNvPicPr>
            <a:picLocks/>
          </p:cNvPicPr>
          <p:nvPr/>
        </p:nvPicPr>
        <p:blipFill>
          <a:blip r:embed="rId5" cstate="print"/>
          <a:srcRect l="3538"/>
          <a:stretch>
            <a:fillRect/>
          </a:stretch>
        </p:blipFill>
        <p:spPr bwMode="auto">
          <a:xfrm>
            <a:off x="5364088" y="4581128"/>
            <a:ext cx="288032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  <p:bldP spid="9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04664"/>
            <a:ext cx="6912768" cy="43204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  Проектная   деятельность</a:t>
            </a:r>
            <a:endParaRPr lang="ru-RU" sz="3600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908720"/>
            <a:ext cx="4536504" cy="52174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Победитель областного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конкурса«Я познаю мир» в номинации творческий проект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Мошнина Ксения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5" name="Picture 4" descr="C:\Users\Анна\Documents\это мой ребёнок\SAM_6098.JPG"/>
          <p:cNvPicPr>
            <a:picLocks noChangeAspect="1" noChangeArrowheads="1"/>
          </p:cNvPicPr>
          <p:nvPr/>
        </p:nvPicPr>
        <p:blipFill>
          <a:blip r:embed="rId2" cstate="print"/>
          <a:srcRect l="28480" r="28762" b="15312"/>
          <a:stretch>
            <a:fillRect/>
          </a:stretch>
        </p:blipFill>
        <p:spPr bwMode="auto">
          <a:xfrm>
            <a:off x="539552" y="1556792"/>
            <a:ext cx="1584176" cy="1431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7" descr="C:\Документы\проект\SAM_5230.JPG"/>
          <p:cNvPicPr>
            <a:picLocks/>
          </p:cNvPicPr>
          <p:nvPr/>
        </p:nvPicPr>
        <p:blipFill>
          <a:blip r:embed="rId3" cstate="print"/>
          <a:srcRect l="1924" t="10684" r="7643" b="5769"/>
          <a:stretch>
            <a:fillRect/>
          </a:stretch>
        </p:blipFill>
        <p:spPr bwMode="auto">
          <a:xfrm>
            <a:off x="2699792" y="2132856"/>
            <a:ext cx="165618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C:\Users\Анна\Documents\проект книга\SAM_6349.JPG"/>
          <p:cNvPicPr>
            <a:picLocks/>
          </p:cNvPicPr>
          <p:nvPr/>
        </p:nvPicPr>
        <p:blipFill>
          <a:blip r:embed="rId4" cstate="print"/>
          <a:srcRect l="26456" t="10817" r="15179" b="5769"/>
          <a:stretch>
            <a:fillRect/>
          </a:stretch>
        </p:blipFill>
        <p:spPr bwMode="auto">
          <a:xfrm>
            <a:off x="467544" y="3717032"/>
            <a:ext cx="1656184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Анна\Documents\квн\SAM_6312.JPG"/>
          <p:cNvPicPr>
            <a:picLocks noChangeAspect="1" noChangeArrowheads="1"/>
          </p:cNvPicPr>
          <p:nvPr/>
        </p:nvPicPr>
        <p:blipFill>
          <a:blip r:embed="rId5" cstate="print"/>
          <a:srcRect l="40951" b="17985"/>
          <a:stretch>
            <a:fillRect/>
          </a:stretch>
        </p:blipFill>
        <p:spPr bwMode="auto">
          <a:xfrm>
            <a:off x="2699792" y="4797152"/>
            <a:ext cx="1701522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5" descr="C:\Users\Анна\Documents\ксюша фото награды\SAM_6681.JPG"/>
          <p:cNvPicPr>
            <a:picLocks/>
          </p:cNvPicPr>
          <p:nvPr/>
        </p:nvPicPr>
        <p:blipFill>
          <a:blip r:embed="rId6" cstate="print"/>
          <a:srcRect l="21806" t="4327" r="24800" b="9375"/>
          <a:stretch>
            <a:fillRect/>
          </a:stretch>
        </p:blipFill>
        <p:spPr bwMode="auto">
          <a:xfrm>
            <a:off x="5508104" y="3573016"/>
            <a:ext cx="266429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05064"/>
            <a:ext cx="698477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Воспитатель - это не только профессия, это призвание, которым отмечен далеко не каждый человек, это призвание нужно заслужить, заслужить своим трудом, своим талантом, своим желанием постоянно меняться, преобразовываться, совершенствоваться. </a:t>
            </a:r>
            <a:endParaRPr lang="ru-RU" sz="2400" b="1" dirty="0">
              <a:solidFill>
                <a:srgbClr val="8A367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11" descr="63861157_1284149602_3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4663" y="4869160"/>
            <a:ext cx="2319337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835696" y="0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Трансляция  </a:t>
            </a:r>
            <a:br>
              <a:rPr lang="ru-RU" sz="36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педагогического опыта</a:t>
            </a:r>
            <a:endParaRPr lang="ru-RU" sz="3600" b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Irina\Рабочий стол\Горшкова  Я-воспит. нов.формац\скреншот.png"/>
          <p:cNvPicPr>
            <a:picLocks noChangeAspect="1" noChangeArrowheads="1"/>
          </p:cNvPicPr>
          <p:nvPr/>
        </p:nvPicPr>
        <p:blipFill>
          <a:blip r:embed="rId3" cstate="print"/>
          <a:srcRect b="25000"/>
          <a:stretch>
            <a:fillRect/>
          </a:stretch>
        </p:blipFill>
        <p:spPr bwMode="auto">
          <a:xfrm>
            <a:off x="827584" y="1340768"/>
            <a:ext cx="2448272" cy="2592288"/>
          </a:xfrm>
          <a:prstGeom prst="rect">
            <a:avLst/>
          </a:prstGeom>
          <a:noFill/>
        </p:spPr>
      </p:pic>
      <p:pic>
        <p:nvPicPr>
          <p:cNvPr id="1028" name="Picture 4" descr="C:\Documents and Settings\Irina\Рабочий стол\Горшкова  Я-воспит. нов.формац\282871-015-016-ser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340768"/>
            <a:ext cx="1883535" cy="2664296"/>
          </a:xfrm>
          <a:prstGeom prst="rect">
            <a:avLst/>
          </a:prstGeom>
          <a:noFill/>
        </p:spPr>
      </p:pic>
      <p:pic>
        <p:nvPicPr>
          <p:cNvPr id="1029" name="Picture 5" descr="C:\Documents and Settings\Irina\Рабочий стол\Горшкова  Я-воспит. нов.формац\282886-052-054-ser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340768"/>
            <a:ext cx="1872208" cy="2648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Горшкова Анна Алексеевна</a:t>
            </a:r>
            <a:endParaRPr lang="ru-RU" sz="3600" b="1" i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Дата рождения: 10.10.1976г.</a:t>
            </a:r>
          </a:p>
          <a:p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В 1997г  закончила АГПИ им. А.П.Гайдара.</a:t>
            </a:r>
          </a:p>
          <a:p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Специальность: воспитатель, преподаватель дошкольной педагогики и психологии.</a:t>
            </a:r>
          </a:p>
          <a:p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В 2014 г – участник ПНПО «Национальный проект образования»</a:t>
            </a:r>
          </a:p>
          <a:p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В 2015 г – руководитель РМО «Работа с молодыми специалистами»</a:t>
            </a:r>
          </a:p>
          <a:p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3 года работаю по теме : « Партнёрское взаимодействие с семьёй в рамках реализации ФГОС ДО»</a:t>
            </a:r>
            <a:endParaRPr lang="ru-RU" sz="2400" b="1" dirty="0">
              <a:solidFill>
                <a:srgbClr val="8A367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0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Документы, на которые я             </a:t>
            </a:r>
            <a:br>
              <a:rPr lang="ru-RU" sz="40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      опираюсь в своей работе</a:t>
            </a:r>
            <a:endParaRPr lang="ru-RU" sz="4000" b="1" i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51520" y="1916832"/>
            <a:ext cx="6624736" cy="1010992"/>
            <a:chOff x="-144016" y="0"/>
            <a:chExt cx="6115007" cy="1010992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-144016" y="0"/>
              <a:ext cx="6115007" cy="10109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29611" y="29611"/>
              <a:ext cx="5874913" cy="9517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     Конституция Российской Федерации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971600" y="2924944"/>
            <a:ext cx="6408712" cy="1010992"/>
            <a:chOff x="864115" y="2304261"/>
            <a:chExt cx="6408712" cy="1010992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64115" y="2304261"/>
              <a:ext cx="6408712" cy="10109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893726" y="2333872"/>
              <a:ext cx="4942000" cy="9517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619672" y="3933056"/>
            <a:ext cx="6264696" cy="1010992"/>
            <a:chOff x="1690274" y="2802138"/>
            <a:chExt cx="6115007" cy="1010992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690274" y="2802138"/>
              <a:ext cx="6115007" cy="10109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1690274" y="2802138"/>
              <a:ext cx="6048671" cy="9361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Федеральный государственный образовательный стандарт дошкольного образования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2411760" y="4941168"/>
            <a:ext cx="6264696" cy="108012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педагога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31640" y="2996953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</a:p>
          <a:p>
            <a:pPr lvl="0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Для вас, родители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202"/>
          <a:stretch>
            <a:fillRect/>
          </a:stretch>
        </p:blipFill>
        <p:spPr bwMode="auto">
          <a:xfrm>
            <a:off x="2483768" y="4985792"/>
            <a:ext cx="4392488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88641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r>
              <a:rPr lang="ru-RU" sz="28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b="1" i="1" spc="75" dirty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Мамы, папы, нам без вас – всё равно, </a:t>
            </a:r>
            <a:endParaRPr lang="ru-RU" sz="2800" b="1" i="1" spc="75" dirty="0" smtClean="0">
              <a:solidFill>
                <a:srgbClr val="B10F8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что </a:t>
            </a:r>
            <a:r>
              <a:rPr lang="ru-RU" sz="2800" b="1" i="1" spc="75" dirty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вам без нас</a:t>
            </a:r>
            <a:r>
              <a:rPr lang="ru-RU" sz="28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br>
              <a:rPr lang="ru-RU" sz="28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С</a:t>
            </a:r>
            <a:r>
              <a:rPr lang="ru-RU" sz="2400" b="1" i="1" spc="75" dirty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Михалков</a:t>
            </a:r>
            <a:br>
              <a:rPr lang="ru-RU" sz="2400" b="1" i="1" spc="75" dirty="0" smtClean="0">
                <a:solidFill>
                  <a:srgbClr val="B10F8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spc="75" dirty="0" smtClean="0">
                <a:solidFill>
                  <a:srgbClr val="2B0AB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spc="75" dirty="0" smtClean="0">
                <a:solidFill>
                  <a:srgbClr val="2B0AB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spc="75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И</a:t>
            </a:r>
            <a:r>
              <a:rPr lang="ru-RU" sz="2400" b="1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зменения</a:t>
            </a:r>
            <a:r>
              <a:rPr lang="ru-RU" sz="2400" b="1" dirty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происходящие сегодня в сфере дошкольного образования, направлены, прежде всего, на улучшение его </a:t>
            </a:r>
            <a:r>
              <a:rPr lang="ru-RU" sz="2400" b="1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</a:t>
            </a:r>
            <a:r>
              <a:rPr lang="ru-RU" sz="2400" b="1" dirty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Оно, в свою очередь, во многом зависит от согласованности действий семьи и </a:t>
            </a:r>
            <a:r>
              <a:rPr lang="ru-RU" sz="2400" b="1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ДОО.   С </a:t>
            </a:r>
            <a:r>
              <a:rPr lang="ru-RU" sz="2400" b="1" dirty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введением Федерального государственного </a:t>
            </a:r>
            <a:r>
              <a:rPr lang="ru-RU" sz="2400" b="1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стандарта </a:t>
            </a:r>
            <a:r>
              <a:rPr lang="ru-RU" sz="2400" b="1" dirty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большое </a:t>
            </a:r>
            <a:r>
              <a:rPr lang="ru-RU" sz="2400" b="1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внимание я уделяю взаимодействию </a:t>
            </a:r>
            <a:r>
              <a:rPr lang="ru-RU" sz="2400" b="1" dirty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родителями. Общие </a:t>
            </a:r>
            <a:r>
              <a:rPr lang="ru-RU" sz="2400" b="1" dirty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положения ФГОС ДО указывают на необходимость построения партнёрских взаимоотношений </a:t>
            </a:r>
            <a:r>
              <a:rPr lang="ru-RU" sz="2400" b="1" dirty="0" smtClean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между семьёй  </a:t>
            </a:r>
            <a:r>
              <a:rPr lang="ru-RU" sz="2400" b="1" dirty="0">
                <a:solidFill>
                  <a:srgbClr val="8A367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ДОО.</a:t>
            </a:r>
            <a:endParaRPr lang="ru-RU" sz="2400" b="1" dirty="0">
              <a:solidFill>
                <a:srgbClr val="8A367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3007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с   родителями</a:t>
            </a:r>
            <a:endParaRPr lang="ru-RU" sz="3600" b="1" i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187624" y="1700808"/>
            <a:ext cx="6768751" cy="4507461"/>
            <a:chOff x="2616765" y="1600200"/>
            <a:chExt cx="4054466" cy="4507461"/>
          </a:xfrm>
          <a:solidFill>
            <a:srgbClr val="7030A0"/>
          </a:solidFill>
        </p:grpSpPr>
        <p:sp>
          <p:nvSpPr>
            <p:cNvPr id="6" name="Полилиния 5"/>
            <p:cNvSpPr/>
            <p:nvPr/>
          </p:nvSpPr>
          <p:spPr>
            <a:xfrm>
              <a:off x="3779901" y="3212976"/>
              <a:ext cx="1728187" cy="1245926"/>
            </a:xfrm>
            <a:custGeom>
              <a:avLst/>
              <a:gdLst>
                <a:gd name="connsiteX0" fmla="*/ 0 w 1728187"/>
                <a:gd name="connsiteY0" fmla="*/ 622963 h 1245926"/>
                <a:gd name="connsiteX1" fmla="*/ 358765 w 1728187"/>
                <a:gd name="connsiteY1" fmla="*/ 117634 h 1245926"/>
                <a:gd name="connsiteX2" fmla="*/ 864095 w 1728187"/>
                <a:gd name="connsiteY2" fmla="*/ 1 h 1245926"/>
                <a:gd name="connsiteX3" fmla="*/ 1369425 w 1728187"/>
                <a:gd name="connsiteY3" fmla="*/ 117635 h 1245926"/>
                <a:gd name="connsiteX4" fmla="*/ 1728188 w 1728187"/>
                <a:gd name="connsiteY4" fmla="*/ 622966 h 1245926"/>
                <a:gd name="connsiteX5" fmla="*/ 1369423 w 1728187"/>
                <a:gd name="connsiteY5" fmla="*/ 1128296 h 1245926"/>
                <a:gd name="connsiteX6" fmla="*/ 864093 w 1728187"/>
                <a:gd name="connsiteY6" fmla="*/ 1245929 h 1245926"/>
                <a:gd name="connsiteX7" fmla="*/ 358763 w 1728187"/>
                <a:gd name="connsiteY7" fmla="*/ 1128295 h 1245926"/>
                <a:gd name="connsiteX8" fmla="*/ -1 w 1728187"/>
                <a:gd name="connsiteY8" fmla="*/ 622965 h 1245926"/>
                <a:gd name="connsiteX9" fmla="*/ 0 w 1728187"/>
                <a:gd name="connsiteY9" fmla="*/ 622963 h 12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28187" h="1245926">
                  <a:moveTo>
                    <a:pt x="0" y="622963"/>
                  </a:moveTo>
                  <a:cubicBezTo>
                    <a:pt x="0" y="422742"/>
                    <a:pt x="133486" y="234724"/>
                    <a:pt x="358765" y="117634"/>
                  </a:cubicBezTo>
                  <a:cubicBezTo>
                    <a:pt x="505907" y="41156"/>
                    <a:pt x="682701" y="1"/>
                    <a:pt x="864095" y="1"/>
                  </a:cubicBezTo>
                  <a:cubicBezTo>
                    <a:pt x="1045489" y="1"/>
                    <a:pt x="1222283" y="41156"/>
                    <a:pt x="1369425" y="117635"/>
                  </a:cubicBezTo>
                  <a:cubicBezTo>
                    <a:pt x="1594704" y="234726"/>
                    <a:pt x="1728189" y="422745"/>
                    <a:pt x="1728188" y="622966"/>
                  </a:cubicBezTo>
                  <a:cubicBezTo>
                    <a:pt x="1728188" y="823187"/>
                    <a:pt x="1594702" y="1011205"/>
                    <a:pt x="1369423" y="1128296"/>
                  </a:cubicBezTo>
                  <a:cubicBezTo>
                    <a:pt x="1222281" y="1204774"/>
                    <a:pt x="1045487" y="1245929"/>
                    <a:pt x="864093" y="1245929"/>
                  </a:cubicBezTo>
                  <a:cubicBezTo>
                    <a:pt x="682699" y="1245929"/>
                    <a:pt x="505905" y="1204774"/>
                    <a:pt x="358763" y="1128295"/>
                  </a:cubicBezTo>
                  <a:cubicBezTo>
                    <a:pt x="133484" y="1011204"/>
                    <a:pt x="-1" y="823186"/>
                    <a:pt x="-1" y="622965"/>
                  </a:cubicBezTo>
                  <a:cubicBezTo>
                    <a:pt x="-1" y="622964"/>
                    <a:pt x="0" y="622964"/>
                    <a:pt x="0" y="622963"/>
                  </a:cubicBez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1977" tIns="191352" rIns="261977" bIns="19135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Интерактивные формы работы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 rot="16200024">
              <a:off x="4460575" y="3015926"/>
              <a:ext cx="366849" cy="27251"/>
            </a:xfrm>
            <a:custGeom>
              <a:avLst/>
              <a:gdLst>
                <a:gd name="connsiteX0" fmla="*/ 0 w 366849"/>
                <a:gd name="connsiteY0" fmla="*/ 13625 h 27251"/>
                <a:gd name="connsiteX1" fmla="*/ 366849 w 366849"/>
                <a:gd name="connsiteY1" fmla="*/ 13625 h 2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6849" h="27251">
                  <a:moveTo>
                    <a:pt x="0" y="13625"/>
                  </a:moveTo>
                  <a:lnTo>
                    <a:pt x="366849" y="13625"/>
                  </a:lnTo>
                </a:path>
              </a:pathLst>
            </a:custGeom>
            <a:grp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953" tIns="4455" rIns="186953" bIns="4454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3978531" y="1600200"/>
              <a:ext cx="1330948" cy="1245926"/>
            </a:xfrm>
            <a:custGeom>
              <a:avLst/>
              <a:gdLst>
                <a:gd name="connsiteX0" fmla="*/ 0 w 1330948"/>
                <a:gd name="connsiteY0" fmla="*/ 622963 h 1245926"/>
                <a:gd name="connsiteX1" fmla="*/ 210687 w 1330948"/>
                <a:gd name="connsiteY1" fmla="*/ 168175 h 1245926"/>
                <a:gd name="connsiteX2" fmla="*/ 665475 w 1330948"/>
                <a:gd name="connsiteY2" fmla="*/ 1 h 1245926"/>
                <a:gd name="connsiteX3" fmla="*/ 1120263 w 1330948"/>
                <a:gd name="connsiteY3" fmla="*/ 168177 h 1245926"/>
                <a:gd name="connsiteX4" fmla="*/ 1330948 w 1330948"/>
                <a:gd name="connsiteY4" fmla="*/ 622965 h 1245926"/>
                <a:gd name="connsiteX5" fmla="*/ 1120262 w 1330948"/>
                <a:gd name="connsiteY5" fmla="*/ 1077753 h 1245926"/>
                <a:gd name="connsiteX6" fmla="*/ 665474 w 1330948"/>
                <a:gd name="connsiteY6" fmla="*/ 1245928 h 1245926"/>
                <a:gd name="connsiteX7" fmla="*/ 210686 w 1330948"/>
                <a:gd name="connsiteY7" fmla="*/ 1077753 h 1245926"/>
                <a:gd name="connsiteX8" fmla="*/ 0 w 1330948"/>
                <a:gd name="connsiteY8" fmla="*/ 622965 h 1245926"/>
                <a:gd name="connsiteX9" fmla="*/ 0 w 1330948"/>
                <a:gd name="connsiteY9" fmla="*/ 622963 h 12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0948" h="1245926">
                  <a:moveTo>
                    <a:pt x="0" y="622963"/>
                  </a:moveTo>
                  <a:cubicBezTo>
                    <a:pt x="0" y="450611"/>
                    <a:pt x="76277" y="285961"/>
                    <a:pt x="210687" y="168175"/>
                  </a:cubicBezTo>
                  <a:cubicBezTo>
                    <a:pt x="333992" y="60121"/>
                    <a:pt x="496574" y="0"/>
                    <a:pt x="665475" y="1"/>
                  </a:cubicBezTo>
                  <a:cubicBezTo>
                    <a:pt x="834376" y="1"/>
                    <a:pt x="996958" y="60122"/>
                    <a:pt x="1120263" y="168177"/>
                  </a:cubicBezTo>
                  <a:cubicBezTo>
                    <a:pt x="1254673" y="285963"/>
                    <a:pt x="1330949" y="450614"/>
                    <a:pt x="1330948" y="622965"/>
                  </a:cubicBezTo>
                  <a:cubicBezTo>
                    <a:pt x="1330948" y="795317"/>
                    <a:pt x="1254672" y="959967"/>
                    <a:pt x="1120262" y="1077753"/>
                  </a:cubicBezTo>
                  <a:cubicBezTo>
                    <a:pt x="996957" y="1185807"/>
                    <a:pt x="834375" y="1245928"/>
                    <a:pt x="665474" y="1245928"/>
                  </a:cubicBezTo>
                  <a:cubicBezTo>
                    <a:pt x="496573" y="1245928"/>
                    <a:pt x="333991" y="1185807"/>
                    <a:pt x="210686" y="1077753"/>
                  </a:cubicBezTo>
                  <a:cubicBezTo>
                    <a:pt x="76276" y="959967"/>
                    <a:pt x="0" y="795317"/>
                    <a:pt x="0" y="622965"/>
                  </a:cubicBezTo>
                  <a:lnTo>
                    <a:pt x="0" y="622963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803" tIns="191352" rIns="203803" bIns="19135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Семинары- практикумы 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 rot="19850450">
              <a:off x="5314511" y="3391688"/>
              <a:ext cx="202578" cy="27251"/>
            </a:xfrm>
            <a:custGeom>
              <a:avLst/>
              <a:gdLst>
                <a:gd name="connsiteX0" fmla="*/ 0 w 202578"/>
                <a:gd name="connsiteY0" fmla="*/ 13625 h 27251"/>
                <a:gd name="connsiteX1" fmla="*/ 202578 w 202578"/>
                <a:gd name="connsiteY1" fmla="*/ 13625 h 2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578" h="27251">
                  <a:moveTo>
                    <a:pt x="0" y="13625"/>
                  </a:moveTo>
                  <a:lnTo>
                    <a:pt x="202578" y="13625"/>
                  </a:lnTo>
                </a:path>
              </a:pathLst>
            </a:custGeom>
            <a:grp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924" tIns="8561" rIns="108925" bIns="8561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425305" y="2429467"/>
              <a:ext cx="1245926" cy="1245926"/>
            </a:xfrm>
            <a:custGeom>
              <a:avLst/>
              <a:gdLst>
                <a:gd name="connsiteX0" fmla="*/ 0 w 1245926"/>
                <a:gd name="connsiteY0" fmla="*/ 622963 h 1245926"/>
                <a:gd name="connsiteX1" fmla="*/ 182462 w 1245926"/>
                <a:gd name="connsiteY1" fmla="*/ 182462 h 1245926"/>
                <a:gd name="connsiteX2" fmla="*/ 622964 w 1245926"/>
                <a:gd name="connsiteY2" fmla="*/ 1 h 1245926"/>
                <a:gd name="connsiteX3" fmla="*/ 1063465 w 1245926"/>
                <a:gd name="connsiteY3" fmla="*/ 182463 h 1245926"/>
                <a:gd name="connsiteX4" fmla="*/ 1245926 w 1245926"/>
                <a:gd name="connsiteY4" fmla="*/ 622965 h 1245926"/>
                <a:gd name="connsiteX5" fmla="*/ 1063464 w 1245926"/>
                <a:gd name="connsiteY5" fmla="*/ 1063466 h 1245926"/>
                <a:gd name="connsiteX6" fmla="*/ 622962 w 1245926"/>
                <a:gd name="connsiteY6" fmla="*/ 1245928 h 1245926"/>
                <a:gd name="connsiteX7" fmla="*/ 182461 w 1245926"/>
                <a:gd name="connsiteY7" fmla="*/ 1063466 h 1245926"/>
                <a:gd name="connsiteX8" fmla="*/ 0 w 1245926"/>
                <a:gd name="connsiteY8" fmla="*/ 622964 h 1245926"/>
                <a:gd name="connsiteX9" fmla="*/ 0 w 1245926"/>
                <a:gd name="connsiteY9" fmla="*/ 622963 h 12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926" h="1245926">
                  <a:moveTo>
                    <a:pt x="0" y="622963"/>
                  </a:moveTo>
                  <a:cubicBezTo>
                    <a:pt x="0" y="457743"/>
                    <a:pt x="65634" y="299290"/>
                    <a:pt x="182462" y="182462"/>
                  </a:cubicBezTo>
                  <a:cubicBezTo>
                    <a:pt x="299290" y="65634"/>
                    <a:pt x="457744" y="1"/>
                    <a:pt x="622964" y="1"/>
                  </a:cubicBezTo>
                  <a:cubicBezTo>
                    <a:pt x="788184" y="1"/>
                    <a:pt x="946637" y="65635"/>
                    <a:pt x="1063465" y="182463"/>
                  </a:cubicBezTo>
                  <a:cubicBezTo>
                    <a:pt x="1180293" y="299291"/>
                    <a:pt x="1245926" y="457745"/>
                    <a:pt x="1245926" y="622965"/>
                  </a:cubicBezTo>
                  <a:cubicBezTo>
                    <a:pt x="1245926" y="788185"/>
                    <a:pt x="1180293" y="946638"/>
                    <a:pt x="1063464" y="1063466"/>
                  </a:cubicBezTo>
                  <a:cubicBezTo>
                    <a:pt x="946636" y="1180294"/>
                    <a:pt x="788183" y="1245928"/>
                    <a:pt x="622962" y="1245928"/>
                  </a:cubicBezTo>
                  <a:cubicBezTo>
                    <a:pt x="457742" y="1245928"/>
                    <a:pt x="299289" y="1180294"/>
                    <a:pt x="182461" y="1063466"/>
                  </a:cubicBezTo>
                  <a:cubicBezTo>
                    <a:pt x="65633" y="946638"/>
                    <a:pt x="0" y="788184"/>
                    <a:pt x="0" y="622964"/>
                  </a:cubicBezTo>
                  <a:lnTo>
                    <a:pt x="0" y="622963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1352" tIns="191352" rIns="191352" bIns="19135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Совместные досуги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 rot="1849583">
              <a:off x="5292888" y="4280305"/>
              <a:ext cx="237180" cy="27251"/>
            </a:xfrm>
            <a:custGeom>
              <a:avLst/>
              <a:gdLst>
                <a:gd name="connsiteX0" fmla="*/ 0 w 237180"/>
                <a:gd name="connsiteY0" fmla="*/ 13625 h 27251"/>
                <a:gd name="connsiteX1" fmla="*/ 237180 w 237180"/>
                <a:gd name="connsiteY1" fmla="*/ 13625 h 2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180" h="27251">
                  <a:moveTo>
                    <a:pt x="0" y="13625"/>
                  </a:moveTo>
                  <a:lnTo>
                    <a:pt x="237180" y="13625"/>
                  </a:lnTo>
                </a:path>
              </a:pathLst>
            </a:custGeom>
            <a:grp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361" tIns="7695" rIns="125359" bIns="7696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425305" y="4050968"/>
              <a:ext cx="1245926" cy="1245926"/>
            </a:xfrm>
            <a:custGeom>
              <a:avLst/>
              <a:gdLst>
                <a:gd name="connsiteX0" fmla="*/ 0 w 1245926"/>
                <a:gd name="connsiteY0" fmla="*/ 622963 h 1245926"/>
                <a:gd name="connsiteX1" fmla="*/ 182462 w 1245926"/>
                <a:gd name="connsiteY1" fmla="*/ 182462 h 1245926"/>
                <a:gd name="connsiteX2" fmla="*/ 622964 w 1245926"/>
                <a:gd name="connsiteY2" fmla="*/ 1 h 1245926"/>
                <a:gd name="connsiteX3" fmla="*/ 1063465 w 1245926"/>
                <a:gd name="connsiteY3" fmla="*/ 182463 h 1245926"/>
                <a:gd name="connsiteX4" fmla="*/ 1245926 w 1245926"/>
                <a:gd name="connsiteY4" fmla="*/ 622965 h 1245926"/>
                <a:gd name="connsiteX5" fmla="*/ 1063464 w 1245926"/>
                <a:gd name="connsiteY5" fmla="*/ 1063466 h 1245926"/>
                <a:gd name="connsiteX6" fmla="*/ 622962 w 1245926"/>
                <a:gd name="connsiteY6" fmla="*/ 1245928 h 1245926"/>
                <a:gd name="connsiteX7" fmla="*/ 182461 w 1245926"/>
                <a:gd name="connsiteY7" fmla="*/ 1063466 h 1245926"/>
                <a:gd name="connsiteX8" fmla="*/ 0 w 1245926"/>
                <a:gd name="connsiteY8" fmla="*/ 622964 h 1245926"/>
                <a:gd name="connsiteX9" fmla="*/ 0 w 1245926"/>
                <a:gd name="connsiteY9" fmla="*/ 622963 h 12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926" h="1245926">
                  <a:moveTo>
                    <a:pt x="0" y="622963"/>
                  </a:moveTo>
                  <a:cubicBezTo>
                    <a:pt x="0" y="457743"/>
                    <a:pt x="65634" y="299290"/>
                    <a:pt x="182462" y="182462"/>
                  </a:cubicBezTo>
                  <a:cubicBezTo>
                    <a:pt x="299290" y="65634"/>
                    <a:pt x="457744" y="1"/>
                    <a:pt x="622964" y="1"/>
                  </a:cubicBezTo>
                  <a:cubicBezTo>
                    <a:pt x="788184" y="1"/>
                    <a:pt x="946637" y="65635"/>
                    <a:pt x="1063465" y="182463"/>
                  </a:cubicBezTo>
                  <a:cubicBezTo>
                    <a:pt x="1180293" y="299291"/>
                    <a:pt x="1245926" y="457745"/>
                    <a:pt x="1245926" y="622965"/>
                  </a:cubicBezTo>
                  <a:cubicBezTo>
                    <a:pt x="1245926" y="788185"/>
                    <a:pt x="1180293" y="946638"/>
                    <a:pt x="1063464" y="1063466"/>
                  </a:cubicBezTo>
                  <a:cubicBezTo>
                    <a:pt x="946636" y="1180294"/>
                    <a:pt x="788183" y="1245928"/>
                    <a:pt x="622962" y="1245928"/>
                  </a:cubicBezTo>
                  <a:cubicBezTo>
                    <a:pt x="457742" y="1245928"/>
                    <a:pt x="299289" y="1180294"/>
                    <a:pt x="182461" y="1063466"/>
                  </a:cubicBezTo>
                  <a:cubicBezTo>
                    <a:pt x="65633" y="946638"/>
                    <a:pt x="0" y="788184"/>
                    <a:pt x="0" y="622964"/>
                  </a:cubicBezTo>
                  <a:lnTo>
                    <a:pt x="0" y="622963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1352" tIns="191352" rIns="191352" bIns="19135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Семейные гостиные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 rot="5399985">
              <a:off x="4442582" y="4646694"/>
              <a:ext cx="402832" cy="27251"/>
            </a:xfrm>
            <a:custGeom>
              <a:avLst/>
              <a:gdLst>
                <a:gd name="connsiteX0" fmla="*/ 0 w 402832"/>
                <a:gd name="connsiteY0" fmla="*/ 13625 h 27251"/>
                <a:gd name="connsiteX1" fmla="*/ 402832 w 402832"/>
                <a:gd name="connsiteY1" fmla="*/ 13625 h 2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2832" h="27251">
                  <a:moveTo>
                    <a:pt x="0" y="13625"/>
                  </a:moveTo>
                  <a:lnTo>
                    <a:pt x="402832" y="13625"/>
                  </a:lnTo>
                </a:path>
              </a:pathLst>
            </a:custGeom>
            <a:grp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4044" tIns="3554" rIns="204046" bIns="3555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4021038" y="4861735"/>
              <a:ext cx="1245926" cy="1245926"/>
            </a:xfrm>
            <a:custGeom>
              <a:avLst/>
              <a:gdLst>
                <a:gd name="connsiteX0" fmla="*/ 0 w 1245926"/>
                <a:gd name="connsiteY0" fmla="*/ 622963 h 1245926"/>
                <a:gd name="connsiteX1" fmla="*/ 182462 w 1245926"/>
                <a:gd name="connsiteY1" fmla="*/ 182462 h 1245926"/>
                <a:gd name="connsiteX2" fmla="*/ 622964 w 1245926"/>
                <a:gd name="connsiteY2" fmla="*/ 1 h 1245926"/>
                <a:gd name="connsiteX3" fmla="*/ 1063465 w 1245926"/>
                <a:gd name="connsiteY3" fmla="*/ 182463 h 1245926"/>
                <a:gd name="connsiteX4" fmla="*/ 1245926 w 1245926"/>
                <a:gd name="connsiteY4" fmla="*/ 622965 h 1245926"/>
                <a:gd name="connsiteX5" fmla="*/ 1063464 w 1245926"/>
                <a:gd name="connsiteY5" fmla="*/ 1063466 h 1245926"/>
                <a:gd name="connsiteX6" fmla="*/ 622962 w 1245926"/>
                <a:gd name="connsiteY6" fmla="*/ 1245928 h 1245926"/>
                <a:gd name="connsiteX7" fmla="*/ 182461 w 1245926"/>
                <a:gd name="connsiteY7" fmla="*/ 1063466 h 1245926"/>
                <a:gd name="connsiteX8" fmla="*/ 0 w 1245926"/>
                <a:gd name="connsiteY8" fmla="*/ 622964 h 1245926"/>
                <a:gd name="connsiteX9" fmla="*/ 0 w 1245926"/>
                <a:gd name="connsiteY9" fmla="*/ 622963 h 12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926" h="1245926">
                  <a:moveTo>
                    <a:pt x="0" y="622963"/>
                  </a:moveTo>
                  <a:cubicBezTo>
                    <a:pt x="0" y="457743"/>
                    <a:pt x="65634" y="299290"/>
                    <a:pt x="182462" y="182462"/>
                  </a:cubicBezTo>
                  <a:cubicBezTo>
                    <a:pt x="299290" y="65634"/>
                    <a:pt x="457744" y="1"/>
                    <a:pt x="622964" y="1"/>
                  </a:cubicBezTo>
                  <a:cubicBezTo>
                    <a:pt x="788184" y="1"/>
                    <a:pt x="946637" y="65635"/>
                    <a:pt x="1063465" y="182463"/>
                  </a:cubicBezTo>
                  <a:cubicBezTo>
                    <a:pt x="1180293" y="299291"/>
                    <a:pt x="1245926" y="457745"/>
                    <a:pt x="1245926" y="622965"/>
                  </a:cubicBezTo>
                  <a:cubicBezTo>
                    <a:pt x="1245926" y="788185"/>
                    <a:pt x="1180293" y="946638"/>
                    <a:pt x="1063464" y="1063466"/>
                  </a:cubicBezTo>
                  <a:cubicBezTo>
                    <a:pt x="946636" y="1180294"/>
                    <a:pt x="788183" y="1245928"/>
                    <a:pt x="622962" y="1245928"/>
                  </a:cubicBezTo>
                  <a:cubicBezTo>
                    <a:pt x="457742" y="1245928"/>
                    <a:pt x="299289" y="1180294"/>
                    <a:pt x="182461" y="1063466"/>
                  </a:cubicBezTo>
                  <a:cubicBezTo>
                    <a:pt x="65633" y="946638"/>
                    <a:pt x="0" y="788184"/>
                    <a:pt x="0" y="622964"/>
                  </a:cubicBezTo>
                  <a:lnTo>
                    <a:pt x="0" y="622963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1352" tIns="191352" rIns="191352" bIns="19135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 Дни  открытых дверей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 rot="19799982">
              <a:off x="3764509" y="4266657"/>
              <a:ext cx="219736" cy="27252"/>
            </a:xfrm>
            <a:custGeom>
              <a:avLst/>
              <a:gdLst>
                <a:gd name="connsiteX0" fmla="*/ 0 w 219735"/>
                <a:gd name="connsiteY0" fmla="*/ 13625 h 27251"/>
                <a:gd name="connsiteX1" fmla="*/ 219735 w 219735"/>
                <a:gd name="connsiteY1" fmla="*/ 13625 h 2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9735" h="27251">
                  <a:moveTo>
                    <a:pt x="219735" y="13626"/>
                  </a:moveTo>
                  <a:lnTo>
                    <a:pt x="0" y="13626"/>
                  </a:lnTo>
                </a:path>
              </a:pathLst>
            </a:custGeom>
            <a:grp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075" tIns="8132" rIns="117075" bIns="8133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2616765" y="4023739"/>
              <a:ext cx="1245926" cy="1245926"/>
            </a:xfrm>
            <a:custGeom>
              <a:avLst/>
              <a:gdLst>
                <a:gd name="connsiteX0" fmla="*/ 0 w 1245926"/>
                <a:gd name="connsiteY0" fmla="*/ 622963 h 1245926"/>
                <a:gd name="connsiteX1" fmla="*/ 182462 w 1245926"/>
                <a:gd name="connsiteY1" fmla="*/ 182462 h 1245926"/>
                <a:gd name="connsiteX2" fmla="*/ 622964 w 1245926"/>
                <a:gd name="connsiteY2" fmla="*/ 1 h 1245926"/>
                <a:gd name="connsiteX3" fmla="*/ 1063465 w 1245926"/>
                <a:gd name="connsiteY3" fmla="*/ 182463 h 1245926"/>
                <a:gd name="connsiteX4" fmla="*/ 1245926 w 1245926"/>
                <a:gd name="connsiteY4" fmla="*/ 622965 h 1245926"/>
                <a:gd name="connsiteX5" fmla="*/ 1063464 w 1245926"/>
                <a:gd name="connsiteY5" fmla="*/ 1063466 h 1245926"/>
                <a:gd name="connsiteX6" fmla="*/ 622962 w 1245926"/>
                <a:gd name="connsiteY6" fmla="*/ 1245928 h 1245926"/>
                <a:gd name="connsiteX7" fmla="*/ 182461 w 1245926"/>
                <a:gd name="connsiteY7" fmla="*/ 1063466 h 1245926"/>
                <a:gd name="connsiteX8" fmla="*/ 0 w 1245926"/>
                <a:gd name="connsiteY8" fmla="*/ 622964 h 1245926"/>
                <a:gd name="connsiteX9" fmla="*/ 0 w 1245926"/>
                <a:gd name="connsiteY9" fmla="*/ 622963 h 12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926" h="1245926">
                  <a:moveTo>
                    <a:pt x="0" y="622963"/>
                  </a:moveTo>
                  <a:cubicBezTo>
                    <a:pt x="0" y="457743"/>
                    <a:pt x="65634" y="299290"/>
                    <a:pt x="182462" y="182462"/>
                  </a:cubicBezTo>
                  <a:cubicBezTo>
                    <a:pt x="299290" y="65634"/>
                    <a:pt x="457744" y="1"/>
                    <a:pt x="622964" y="1"/>
                  </a:cubicBezTo>
                  <a:cubicBezTo>
                    <a:pt x="788184" y="1"/>
                    <a:pt x="946637" y="65635"/>
                    <a:pt x="1063465" y="182463"/>
                  </a:cubicBezTo>
                  <a:cubicBezTo>
                    <a:pt x="1180293" y="299291"/>
                    <a:pt x="1245926" y="457745"/>
                    <a:pt x="1245926" y="622965"/>
                  </a:cubicBezTo>
                  <a:cubicBezTo>
                    <a:pt x="1245926" y="788185"/>
                    <a:pt x="1180293" y="946638"/>
                    <a:pt x="1063464" y="1063466"/>
                  </a:cubicBezTo>
                  <a:cubicBezTo>
                    <a:pt x="946636" y="1180294"/>
                    <a:pt x="788183" y="1245928"/>
                    <a:pt x="622962" y="1245928"/>
                  </a:cubicBezTo>
                  <a:cubicBezTo>
                    <a:pt x="457742" y="1245928"/>
                    <a:pt x="299289" y="1180294"/>
                    <a:pt x="182461" y="1063466"/>
                  </a:cubicBezTo>
                  <a:cubicBezTo>
                    <a:pt x="65633" y="946638"/>
                    <a:pt x="0" y="788184"/>
                    <a:pt x="0" y="622964"/>
                  </a:cubicBezTo>
                  <a:lnTo>
                    <a:pt x="0" y="622963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1352" tIns="191352" rIns="191352" bIns="19135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Открытые показы НОД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 rot="23400007">
              <a:off x="3764516" y="3377974"/>
              <a:ext cx="219726" cy="27251"/>
            </a:xfrm>
            <a:custGeom>
              <a:avLst/>
              <a:gdLst>
                <a:gd name="connsiteX0" fmla="*/ 0 w 219726"/>
                <a:gd name="connsiteY0" fmla="*/ 13625 h 27251"/>
                <a:gd name="connsiteX1" fmla="*/ 219726 w 219726"/>
                <a:gd name="connsiteY1" fmla="*/ 13625 h 2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9726" h="27251">
                  <a:moveTo>
                    <a:pt x="219726" y="13626"/>
                  </a:moveTo>
                  <a:lnTo>
                    <a:pt x="0" y="13626"/>
                  </a:lnTo>
                </a:path>
              </a:pathLst>
            </a:custGeom>
            <a:grp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070" tIns="8132" rIns="117069" bIns="8132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2616765" y="2420888"/>
              <a:ext cx="1245926" cy="1245926"/>
            </a:xfrm>
            <a:custGeom>
              <a:avLst/>
              <a:gdLst>
                <a:gd name="connsiteX0" fmla="*/ 0 w 1245926"/>
                <a:gd name="connsiteY0" fmla="*/ 622963 h 1245926"/>
                <a:gd name="connsiteX1" fmla="*/ 182462 w 1245926"/>
                <a:gd name="connsiteY1" fmla="*/ 182462 h 1245926"/>
                <a:gd name="connsiteX2" fmla="*/ 622964 w 1245926"/>
                <a:gd name="connsiteY2" fmla="*/ 1 h 1245926"/>
                <a:gd name="connsiteX3" fmla="*/ 1063465 w 1245926"/>
                <a:gd name="connsiteY3" fmla="*/ 182463 h 1245926"/>
                <a:gd name="connsiteX4" fmla="*/ 1245926 w 1245926"/>
                <a:gd name="connsiteY4" fmla="*/ 622965 h 1245926"/>
                <a:gd name="connsiteX5" fmla="*/ 1063464 w 1245926"/>
                <a:gd name="connsiteY5" fmla="*/ 1063466 h 1245926"/>
                <a:gd name="connsiteX6" fmla="*/ 622962 w 1245926"/>
                <a:gd name="connsiteY6" fmla="*/ 1245928 h 1245926"/>
                <a:gd name="connsiteX7" fmla="*/ 182461 w 1245926"/>
                <a:gd name="connsiteY7" fmla="*/ 1063466 h 1245926"/>
                <a:gd name="connsiteX8" fmla="*/ 0 w 1245926"/>
                <a:gd name="connsiteY8" fmla="*/ 622964 h 1245926"/>
                <a:gd name="connsiteX9" fmla="*/ 0 w 1245926"/>
                <a:gd name="connsiteY9" fmla="*/ 622963 h 12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926" h="1245926">
                  <a:moveTo>
                    <a:pt x="0" y="622963"/>
                  </a:moveTo>
                  <a:cubicBezTo>
                    <a:pt x="0" y="457743"/>
                    <a:pt x="65634" y="299290"/>
                    <a:pt x="182462" y="182462"/>
                  </a:cubicBezTo>
                  <a:cubicBezTo>
                    <a:pt x="299290" y="65634"/>
                    <a:pt x="457744" y="1"/>
                    <a:pt x="622964" y="1"/>
                  </a:cubicBezTo>
                  <a:cubicBezTo>
                    <a:pt x="788184" y="1"/>
                    <a:pt x="946637" y="65635"/>
                    <a:pt x="1063465" y="182463"/>
                  </a:cubicBezTo>
                  <a:cubicBezTo>
                    <a:pt x="1180293" y="299291"/>
                    <a:pt x="1245926" y="457745"/>
                    <a:pt x="1245926" y="622965"/>
                  </a:cubicBezTo>
                  <a:cubicBezTo>
                    <a:pt x="1245926" y="788185"/>
                    <a:pt x="1180293" y="946638"/>
                    <a:pt x="1063464" y="1063466"/>
                  </a:cubicBezTo>
                  <a:cubicBezTo>
                    <a:pt x="946636" y="1180294"/>
                    <a:pt x="788183" y="1245928"/>
                    <a:pt x="622962" y="1245928"/>
                  </a:cubicBezTo>
                  <a:cubicBezTo>
                    <a:pt x="457742" y="1245928"/>
                    <a:pt x="299289" y="1180294"/>
                    <a:pt x="182461" y="1063466"/>
                  </a:cubicBezTo>
                  <a:cubicBezTo>
                    <a:pt x="65633" y="946638"/>
                    <a:pt x="0" y="788184"/>
                    <a:pt x="0" y="622964"/>
                  </a:cubicBezTo>
                  <a:lnTo>
                    <a:pt x="0" y="622963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1352" tIns="191352" rIns="191352" bIns="19135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Times New Roman" pitchFamily="18" charset="0"/>
                  <a:cs typeface="Times New Roman" pitchFamily="18" charset="0"/>
                </a:rPr>
                <a:t>Круглые столы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620688"/>
            <a:ext cx="5111750" cy="5505475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4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</a:t>
            </a:r>
            <a:endParaRPr lang="ru-RU" sz="4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endParaRPr lang="ru-RU" sz="1800" i="1" dirty="0" smtClean="0"/>
          </a:p>
          <a:p>
            <a:pPr>
              <a:lnSpc>
                <a:spcPct val="110000"/>
              </a:lnSpc>
              <a:buNone/>
            </a:pPr>
            <a:r>
              <a:rPr lang="ru-RU" sz="4600" b="1" i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Оформленные в нашей группе информационные стенды помогают родителям устанавливать правильные взаимоотношения с детьми, знакомят с теоретическими и практическими достижениями передового педагогического опыта, дают полезные советы.</a:t>
            </a:r>
            <a:endParaRPr lang="ru-RU" sz="3400" b="1" dirty="0">
              <a:solidFill>
                <a:srgbClr val="8A367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Документы\521c4b4e11c5a2f18b73c309bfb66472.jpg"/>
          <p:cNvPicPr/>
          <p:nvPr/>
        </p:nvPicPr>
        <p:blipFill>
          <a:blip r:embed="rId2" cstate="print"/>
          <a:srcRect b="7544"/>
          <a:stretch>
            <a:fillRect/>
          </a:stretch>
        </p:blipFill>
        <p:spPr bwMode="auto">
          <a:xfrm>
            <a:off x="1043608" y="3789040"/>
            <a:ext cx="208823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7" descr="1369285700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 l="3235" t="3184" r="6912" b="6929"/>
          <a:stretch>
            <a:fillRect/>
          </a:stretch>
        </p:blipFill>
        <p:spPr>
          <a:xfrm>
            <a:off x="1619672" y="764704"/>
            <a:ext cx="201622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11560" y="580526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Визитная карта группы</a:t>
            </a:r>
            <a:endParaRPr lang="ru-RU" sz="2400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2852936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Информационный стенд для  родителей</a:t>
            </a:r>
            <a:endParaRPr lang="ru-RU" sz="2400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764704"/>
            <a:ext cx="511175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Наша гордость – наш прогулочный участок, в оформлении которого активно участвовали родители! Это не только место для игр, прогулок, занятий и наблюдений за растениями  в течение всего года, это место  отдыха, наблюдений, экспериментирования.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        Мы заняли 1 место в конкурсе на лучший участок ДОУ.</a:t>
            </a:r>
          </a:p>
          <a:p>
            <a:pPr marL="0">
              <a:spcBef>
                <a:spcPts val="0"/>
              </a:spcBef>
              <a:buNone/>
            </a:pPr>
            <a:endParaRPr lang="ru-RU" sz="2400" dirty="0">
              <a:solidFill>
                <a:srgbClr val="8A367E"/>
              </a:solidFill>
            </a:endParaRPr>
          </a:p>
        </p:txBody>
      </p:sp>
      <p:pic>
        <p:nvPicPr>
          <p:cNvPr id="5" name="Picture 2" descr="C:\Users\Анна\Desktop\лето\SAM_4352.JPG"/>
          <p:cNvPicPr>
            <a:picLocks noChangeAspect="1" noChangeArrowheads="1"/>
          </p:cNvPicPr>
          <p:nvPr/>
        </p:nvPicPr>
        <p:blipFill>
          <a:blip r:embed="rId2" cstate="print"/>
          <a:srcRect l="14520" t="20501" r="28424"/>
          <a:stretch>
            <a:fillRect/>
          </a:stretch>
        </p:blipFill>
        <p:spPr bwMode="auto">
          <a:xfrm>
            <a:off x="1403648" y="1268760"/>
            <a:ext cx="217055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Users\Анна\Desktop\лето\SAM_4363.JPG"/>
          <p:cNvPicPr>
            <a:picLocks noChangeAspect="1" noChangeArrowheads="1"/>
          </p:cNvPicPr>
          <p:nvPr/>
        </p:nvPicPr>
        <p:blipFill>
          <a:blip r:embed="rId3" cstate="print"/>
          <a:srcRect l="8811" r="5605"/>
          <a:stretch>
            <a:fillRect/>
          </a:stretch>
        </p:blipFill>
        <p:spPr bwMode="auto">
          <a:xfrm>
            <a:off x="611559" y="3861049"/>
            <a:ext cx="2358439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332656"/>
            <a:ext cx="2709937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Мини –музей    </a:t>
            </a:r>
            <a:endParaRPr lang="ru-RU" sz="3600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1700808"/>
            <a:ext cx="5111750" cy="44253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8A367E"/>
                </a:solidFill>
                <a:latin typeface="Times New Roman" pitchFamily="18" charset="0"/>
                <a:cs typeface="Times New Roman" pitchFamily="18" charset="0"/>
              </a:rPr>
              <a:t>Веду систематическую работу по обогащению предметно-развивающей среды группы. Родители воспитанников стали активными помощниками в создании мини – музея «Шатки – мой край родной»</a:t>
            </a:r>
            <a:endParaRPr lang="ru-RU" sz="2400" dirty="0">
              <a:solidFill>
                <a:srgbClr val="8A367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9" descr="SAM_5107.JPG"/>
          <p:cNvPicPr>
            <a:picLocks noChangeAspect="1"/>
          </p:cNvPicPr>
          <p:nvPr/>
        </p:nvPicPr>
        <p:blipFill>
          <a:blip r:embed="rId2" cstate="print"/>
          <a:srcRect t="33359"/>
          <a:stretch>
            <a:fillRect/>
          </a:stretch>
        </p:blipFill>
        <p:spPr>
          <a:xfrm>
            <a:off x="539552" y="1988840"/>
            <a:ext cx="232270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7" descr="SAM_5344.JPG"/>
          <p:cNvPicPr>
            <a:picLocks noChangeAspect="1"/>
          </p:cNvPicPr>
          <p:nvPr/>
        </p:nvPicPr>
        <p:blipFill>
          <a:blip r:embed="rId3" cstate="print"/>
          <a:srcRect l="9837" r="9052"/>
          <a:stretch>
            <a:fillRect/>
          </a:stretch>
        </p:blipFill>
        <p:spPr bwMode="auto">
          <a:xfrm>
            <a:off x="1547664" y="4293096"/>
            <a:ext cx="229855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  <a:endParaRPr lang="ru-RU" sz="3600" b="1" i="1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1"/>
            <a:ext cx="4040188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Семейная гостиная»</a:t>
            </a:r>
            <a:endParaRPr lang="ru-RU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99992" y="1340768"/>
            <a:ext cx="4392488" cy="36004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B10F83"/>
                </a:solidFill>
                <a:latin typeface="Times New Roman" pitchFamily="18" charset="0"/>
                <a:cs typeface="Times New Roman" pitchFamily="18" charset="0"/>
              </a:rPr>
              <a:t>«Каждый ребёнок талантлив»</a:t>
            </a:r>
            <a:endParaRPr lang="ru-RU" dirty="0">
              <a:solidFill>
                <a:srgbClr val="B10F8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C:\Users\Анна\Documents\родительское собрание в старшей группе\SAM_52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29335" t="20760" r="35931" b="23347"/>
          <a:stretch>
            <a:fillRect/>
          </a:stretch>
        </p:blipFill>
        <p:spPr bwMode="auto">
          <a:xfrm>
            <a:off x="395536" y="1916832"/>
            <a:ext cx="1944216" cy="2077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Users\Анна\Documents\родительское собрание в старшей группе\SAM_5258.JPG"/>
          <p:cNvPicPr>
            <a:picLocks noChangeAspect="1" noChangeArrowheads="1"/>
          </p:cNvPicPr>
          <p:nvPr/>
        </p:nvPicPr>
        <p:blipFill>
          <a:blip r:embed="rId3" cstate="print"/>
          <a:srcRect l="22975" t="7868" r="29816" b="7652"/>
          <a:stretch>
            <a:fillRect/>
          </a:stretch>
        </p:blipFill>
        <p:spPr bwMode="auto">
          <a:xfrm>
            <a:off x="2555776" y="4221088"/>
            <a:ext cx="200593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5" name="Picture 3" descr="C:\Users\Анна\Documents\род.собрание\SAM_5987.JPG"/>
          <p:cNvPicPr>
            <a:picLocks noChangeAspect="1" noChangeArrowheads="1"/>
          </p:cNvPicPr>
          <p:nvPr/>
        </p:nvPicPr>
        <p:blipFill>
          <a:blip r:embed="rId4" cstate="print"/>
          <a:srcRect l="47822" t="19808" r="10629" b="16419"/>
          <a:stretch>
            <a:fillRect/>
          </a:stretch>
        </p:blipFill>
        <p:spPr bwMode="auto">
          <a:xfrm>
            <a:off x="4716016" y="1916832"/>
            <a:ext cx="1944216" cy="2060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C:\Users\Анна\Documents\род.собрание\SAM_5988.JPG"/>
          <p:cNvPicPr>
            <a:picLocks noChangeAspect="1" noChangeArrowheads="1"/>
          </p:cNvPicPr>
          <p:nvPr/>
        </p:nvPicPr>
        <p:blipFill>
          <a:blip r:embed="rId5" cstate="print"/>
          <a:srcRect l="14520" r="33773" b="17985"/>
          <a:stretch>
            <a:fillRect/>
          </a:stretch>
        </p:blipFill>
        <p:spPr bwMode="auto">
          <a:xfrm>
            <a:off x="6660232" y="4215754"/>
            <a:ext cx="2016224" cy="2165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улыбка</Template>
  <TotalTime>944</TotalTime>
  <Words>392</Words>
  <Application>Microsoft Office PowerPoint</Application>
  <PresentationFormat>Экран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Тема1</vt:lpstr>
      <vt:lpstr>Презентация « Я – воспитатель  новой          формации»   </vt:lpstr>
      <vt:lpstr>         Горшкова Анна Алексеевна</vt:lpstr>
      <vt:lpstr>         Документы, на которые я                         опираюсь в своей работе</vt:lpstr>
      <vt:lpstr>Слайд 4</vt:lpstr>
      <vt:lpstr>     Формы взаимодействия с   родителями</vt:lpstr>
      <vt:lpstr>Слайд 6</vt:lpstr>
      <vt:lpstr>Слайд 7</vt:lpstr>
      <vt:lpstr>Мини –музей    </vt:lpstr>
      <vt:lpstr>Родительские собрания</vt:lpstr>
      <vt:lpstr>Родительские собрания</vt:lpstr>
      <vt:lpstr>                Спортивный праздник     «Мама, папа, я –спортивная семья»</vt:lpstr>
      <vt:lpstr>«Это мой ребёнок»               КВН «Если хочешь быть здоров»</vt:lpstr>
      <vt:lpstr>                                          Праздники:              « 8 марта»                   «День защитника    Отечества»</vt:lpstr>
      <vt:lpstr>Конкурсы</vt:lpstr>
      <vt:lpstr>         Проектная   деятельность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воспитателя МДОУ детский сад «Солнышко»</dc:title>
  <dc:creator>Анна</dc:creator>
  <cp:lastModifiedBy>user</cp:lastModifiedBy>
  <cp:revision>108</cp:revision>
  <dcterms:created xsi:type="dcterms:W3CDTF">2016-04-07T18:21:56Z</dcterms:created>
  <dcterms:modified xsi:type="dcterms:W3CDTF">2016-04-26T04:49:15Z</dcterms:modified>
</cp:coreProperties>
</file>