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56" r:id="rId3"/>
    <p:sldId id="260" r:id="rId4"/>
    <p:sldId id="264" r:id="rId5"/>
    <p:sldId id="265" r:id="rId6"/>
    <p:sldId id="266" r:id="rId7"/>
    <p:sldId id="267" r:id="rId8"/>
    <p:sldId id="268" r:id="rId9"/>
    <p:sldId id="270" r:id="rId10"/>
    <p:sldId id="269" r:id="rId11"/>
    <p:sldId id="273" r:id="rId12"/>
    <p:sldId id="272" r:id="rId13"/>
    <p:sldId id="274" r:id="rId14"/>
    <p:sldId id="275" r:id="rId15"/>
    <p:sldId id="271" r:id="rId16"/>
    <p:sldId id="276" r:id="rId17"/>
    <p:sldId id="277" r:id="rId18"/>
    <p:sldId id="278" r:id="rId19"/>
    <p:sldId id="279" r:id="rId2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1494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6E5F70DF-EFFC-4343-9004-0888A67DA25C}" type="datetimeFigureOut">
              <a:rPr lang="ru-RU" smtClean="0"/>
              <a:pPr/>
              <a:t>25.05.2020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Прямоугольник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ая соединительная линия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Прямая соединительная линия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Прямоугольник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Овал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Овал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Овал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DD2E2F2F-61CF-46DC-9F9F-D6C7B543D4E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5F70DF-EFFC-4343-9004-0888A67DA25C}" type="datetimeFigureOut">
              <a:rPr lang="ru-RU" smtClean="0"/>
              <a:pPr/>
              <a:t>25.05.2020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2E2F2F-61CF-46DC-9F9F-D6C7B543D4E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5F70DF-EFFC-4343-9004-0888A67DA25C}" type="datetimeFigureOut">
              <a:rPr lang="ru-RU" smtClean="0"/>
              <a:pPr/>
              <a:t>25.05.2020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2E2F2F-61CF-46DC-9F9F-D6C7B543D4E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Объект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6E5F70DF-EFFC-4343-9004-0888A67DA25C}" type="datetimeFigureOut">
              <a:rPr lang="ru-RU" smtClean="0"/>
              <a:pPr/>
              <a:t>25.05.2020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DD2E2F2F-61CF-46DC-9F9F-D6C7B543D4E2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6E5F70DF-EFFC-4343-9004-0888A67DA25C}" type="datetimeFigureOut">
              <a:rPr lang="ru-RU" smtClean="0"/>
              <a:pPr/>
              <a:t>25.05.2020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9" name="Прямоугольник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Прямая соединительная линия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Прямая соединительная линия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Овал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Овал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Овал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Прямая соединительная линия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DD2E2F2F-61CF-46DC-9F9F-D6C7B543D4E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5F70DF-EFFC-4343-9004-0888A67DA25C}" type="datetimeFigureOut">
              <a:rPr lang="ru-RU" smtClean="0"/>
              <a:pPr/>
              <a:t>25.05.2020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2E2F2F-61CF-46DC-9F9F-D6C7B543D4E2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Объект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Объект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5F70DF-EFFC-4343-9004-0888A67DA25C}" type="datetimeFigureOut">
              <a:rPr lang="ru-RU" smtClean="0"/>
              <a:pPr/>
              <a:t>25.05.2020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2E2F2F-61CF-46DC-9F9F-D6C7B543D4E2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Объект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Объект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Текст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6E5F70DF-EFFC-4343-9004-0888A67DA25C}" type="datetimeFigureOut">
              <a:rPr lang="ru-RU" smtClean="0"/>
              <a:pPr/>
              <a:t>25.05.2020</a:t>
            </a:fld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DD2E2F2F-61CF-46DC-9F9F-D6C7B543D4E2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5F70DF-EFFC-4343-9004-0888A67DA25C}" type="datetimeFigureOut">
              <a:rPr lang="ru-RU" smtClean="0"/>
              <a:pPr/>
              <a:t>25.05.2020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2E2F2F-61CF-46DC-9F9F-D6C7B543D4E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Объект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6E5F70DF-EFFC-4343-9004-0888A67DA25C}" type="datetimeFigureOut">
              <a:rPr lang="ru-RU" smtClean="0"/>
              <a:pPr/>
              <a:t>25.05.2020</a:t>
            </a:fld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DD2E2F2F-61CF-46DC-9F9F-D6C7B543D4E2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3" name="Нижний колонтитул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Овал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Прямая соединительная линия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Дата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6E5F70DF-EFFC-4343-9004-0888A67DA25C}" type="datetimeFigureOut">
              <a:rPr lang="ru-RU" smtClean="0"/>
              <a:pPr/>
              <a:t>25.05.2020</a:t>
            </a:fld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DD2E2F2F-61CF-46DC-9F9F-D6C7B543D4E2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6E5F70DF-EFFC-4343-9004-0888A67DA25C}" type="datetimeFigureOut">
              <a:rPr lang="ru-RU" smtClean="0"/>
              <a:pPr/>
              <a:t>25.05.2020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Овал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DD2E2F2F-61CF-46DC-9F9F-D6C7B543D4E2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803438" y="3501008"/>
            <a:ext cx="4233058" cy="33123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763688" y="476672"/>
            <a:ext cx="7150349" cy="486287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5400" b="1" dirty="0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63000"/>
                        <a:sat val="105000"/>
                      </a:schemeClr>
                    </a:gs>
                    <a:gs pos="90000">
                      <a:schemeClr val="accent1">
                        <a:shade val="50000"/>
                        <a:satMod val="100000"/>
                      </a:schemeClr>
                    </a:gs>
                  </a:gsLst>
                  <a:lin ang="5400000"/>
                </a:gra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РЕКОМЕНДАЦИИ</a:t>
            </a:r>
          </a:p>
          <a:p>
            <a:pPr algn="ctr"/>
            <a:r>
              <a:rPr lang="ru-RU" sz="5400" b="1" cap="none" spc="0" dirty="0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63000"/>
                        <a:sat val="105000"/>
                      </a:schemeClr>
                    </a:gs>
                    <a:gs pos="90000">
                      <a:schemeClr val="accent1">
                        <a:shade val="50000"/>
                        <a:satMod val="100000"/>
                      </a:schemeClr>
                    </a:gs>
                  </a:gsLst>
                  <a:lin ang="5400000"/>
                </a:gra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ДЛЯ РОДИТЕЛЕЙ </a:t>
            </a:r>
          </a:p>
          <a:p>
            <a:pPr algn="ctr"/>
            <a:r>
              <a:rPr lang="ru-RU" sz="4000" b="1" dirty="0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63000"/>
                        <a:sat val="105000"/>
                      </a:schemeClr>
                    </a:gs>
                    <a:gs pos="90000">
                      <a:schemeClr val="accent1">
                        <a:shade val="50000"/>
                        <a:satMod val="100000"/>
                      </a:schemeClr>
                    </a:gs>
                  </a:gsLst>
                  <a:lin ang="5400000"/>
                </a:gra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для работы с детьми </a:t>
            </a:r>
          </a:p>
          <a:p>
            <a:pPr algn="ctr"/>
            <a:r>
              <a:rPr lang="ru-RU" sz="5400" b="1" dirty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63000"/>
                        <a:sat val="105000"/>
                      </a:schemeClr>
                    </a:gs>
                    <a:gs pos="90000">
                      <a:schemeClr val="accent1">
                        <a:shade val="50000"/>
                        <a:satMod val="100000"/>
                      </a:schemeClr>
                    </a:gs>
                  </a:gsLst>
                  <a:lin ang="5400000"/>
                </a:gra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п</a:t>
            </a:r>
            <a:r>
              <a:rPr lang="ru-RU" sz="5400" b="1" cap="none" spc="0" dirty="0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63000"/>
                        <a:sat val="105000"/>
                      </a:schemeClr>
                    </a:gs>
                    <a:gs pos="90000">
                      <a:schemeClr val="accent1">
                        <a:shade val="50000"/>
                        <a:satMod val="100000"/>
                      </a:schemeClr>
                    </a:gs>
                  </a:gsLst>
                  <a:lin ang="5400000"/>
                </a:gra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о развитию речи</a:t>
            </a:r>
          </a:p>
          <a:p>
            <a:pPr algn="ctr"/>
            <a:endParaRPr lang="ru-RU" sz="5400" b="1" dirty="0" smtClean="0">
              <a:ln w="17780" cmpd="sng">
                <a:solidFill>
                  <a:schemeClr val="accent1">
                    <a:tint val="3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63000"/>
                      <a:sat val="105000"/>
                    </a:schemeClr>
                  </a:gs>
                  <a:gs pos="90000">
                    <a:schemeClr val="accent1">
                      <a:shade val="50000"/>
                      <a:satMod val="100000"/>
                    </a:schemeClr>
                  </a:gs>
                </a:gsLst>
                <a:lin ang="5400000"/>
              </a:gradFill>
              <a:effectLst>
                <a:outerShdw blurRad="55000" dist="50800" dir="5400000" algn="tl">
                  <a:srgbClr val="000000">
                    <a:alpha val="33000"/>
                  </a:srgbClr>
                </a:outerShdw>
              </a:effectLst>
            </a:endParaRPr>
          </a:p>
          <a:p>
            <a:r>
              <a:rPr lang="ru-RU" sz="5400" b="1" cap="none" spc="0" dirty="0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63000"/>
                        <a:sat val="105000"/>
                      </a:schemeClr>
                    </a:gs>
                    <a:gs pos="90000">
                      <a:schemeClr val="accent1">
                        <a:shade val="50000"/>
                        <a:satMod val="100000"/>
                      </a:schemeClr>
                    </a:gs>
                  </a:gsLst>
                  <a:lin ang="5400000"/>
                </a:gra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   4-5 лет</a:t>
            </a:r>
            <a:endParaRPr lang="ru-RU" sz="5400" b="1" cap="none" spc="0" dirty="0">
              <a:ln w="17780" cmpd="sng">
                <a:solidFill>
                  <a:schemeClr val="accent1">
                    <a:tint val="3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63000"/>
                      <a:sat val="105000"/>
                    </a:schemeClr>
                  </a:gs>
                  <a:gs pos="90000">
                    <a:schemeClr val="accent1">
                      <a:shade val="50000"/>
                      <a:satMod val="100000"/>
                    </a:schemeClr>
                  </a:gs>
                </a:gsLst>
                <a:lin ang="5400000"/>
              </a:gradFill>
              <a:effectLst>
                <a:outerShdw blurRad="55000" dist="50800" dir="5400000" algn="tl">
                  <a:srgbClr val="000000">
                    <a:alpha val="33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66374990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303399" y="-27384"/>
            <a:ext cx="3764744" cy="37587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891736" y="641642"/>
            <a:ext cx="6912768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000" dirty="0" smtClean="0"/>
              <a:t> </a:t>
            </a:r>
          </a:p>
          <a:p>
            <a:endParaRPr lang="ru-RU" sz="1000" dirty="0" smtClean="0"/>
          </a:p>
          <a:p>
            <a:endParaRPr lang="ru-RU" sz="1000" dirty="0" smtClean="0"/>
          </a:p>
        </p:txBody>
      </p:sp>
      <p:sp>
        <p:nvSpPr>
          <p:cNvPr id="5" name="TextBox 4"/>
          <p:cNvSpPr txBox="1"/>
          <p:nvPr/>
        </p:nvSpPr>
        <p:spPr>
          <a:xfrm>
            <a:off x="1891736" y="462151"/>
            <a:ext cx="4984520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 smtClean="0">
                <a:solidFill>
                  <a:schemeClr val="accent4"/>
                </a:solidFill>
                <a:latin typeface="Bitter" pitchFamily="50" charset="-52"/>
              </a:rPr>
              <a:t>Игра «Кто больше?»</a:t>
            </a:r>
          </a:p>
          <a:p>
            <a:pPr algn="just"/>
            <a:r>
              <a:rPr lang="ru-RU" sz="1400" dirty="0" smtClean="0">
                <a:solidFill>
                  <a:schemeClr val="accent4"/>
                </a:solidFill>
                <a:latin typeface="Bitter" pitchFamily="50" charset="-52"/>
              </a:rPr>
              <a:t>Цель: Учить подбирать слова, близкие по значению к сказанным.</a:t>
            </a:r>
          </a:p>
          <a:p>
            <a:pPr algn="just"/>
            <a:r>
              <a:rPr lang="ru-RU" sz="1400" dirty="0" smtClean="0">
                <a:solidFill>
                  <a:schemeClr val="accent4"/>
                </a:solidFill>
                <a:latin typeface="Bitter" pitchFamily="50" charset="-52"/>
              </a:rPr>
              <a:t>Примерные слова:</a:t>
            </a:r>
          </a:p>
          <a:p>
            <a:pPr algn="just"/>
            <a:r>
              <a:rPr lang="ru-RU" sz="1400" dirty="0" smtClean="0">
                <a:solidFill>
                  <a:schemeClr val="accent4"/>
                </a:solidFill>
                <a:latin typeface="Bitter" pitchFamily="50" charset="-52"/>
              </a:rPr>
              <a:t>Лиса – лисонька, кумушка, лисичка-сестричка, лисица, Патрикеевна…</a:t>
            </a:r>
          </a:p>
          <a:p>
            <a:pPr algn="just"/>
            <a:r>
              <a:rPr lang="ru-RU" sz="1400" dirty="0" smtClean="0">
                <a:solidFill>
                  <a:schemeClr val="accent4"/>
                </a:solidFill>
                <a:latin typeface="Bitter" pitchFamily="50" charset="-52"/>
              </a:rPr>
              <a:t>Малыш – малютка, карапуз, кроха, ребёнок…</a:t>
            </a:r>
          </a:p>
          <a:p>
            <a:pPr algn="just"/>
            <a:r>
              <a:rPr lang="ru-RU" sz="1400" dirty="0" smtClean="0">
                <a:solidFill>
                  <a:schemeClr val="accent4"/>
                </a:solidFill>
                <a:latin typeface="Bitter" pitchFamily="50" charset="-52"/>
              </a:rPr>
              <a:t>Метель – метелица, вьюга, буран, пурга…</a:t>
            </a:r>
          </a:p>
          <a:p>
            <a:pPr algn="just"/>
            <a:r>
              <a:rPr lang="ru-RU" sz="1400" dirty="0" smtClean="0">
                <a:solidFill>
                  <a:schemeClr val="accent4"/>
                </a:solidFill>
                <a:latin typeface="Bitter" pitchFamily="50" charset="-52"/>
              </a:rPr>
              <a:t>Влажный – мокрый, сырой…</a:t>
            </a:r>
          </a:p>
          <a:p>
            <a:pPr algn="just"/>
            <a:r>
              <a:rPr lang="ru-RU" sz="1400" dirty="0" smtClean="0">
                <a:solidFill>
                  <a:schemeClr val="accent4"/>
                </a:solidFill>
                <a:latin typeface="Bitter" pitchFamily="50" charset="-52"/>
              </a:rPr>
              <a:t>Красивый – </a:t>
            </a:r>
            <a:r>
              <a:rPr lang="ru-RU" sz="1400" dirty="0" err="1" smtClean="0">
                <a:solidFill>
                  <a:schemeClr val="accent4"/>
                </a:solidFill>
                <a:latin typeface="Bitter" pitchFamily="50" charset="-52"/>
              </a:rPr>
              <a:t>прекразный</a:t>
            </a:r>
            <a:r>
              <a:rPr lang="ru-RU" sz="1400" dirty="0" smtClean="0">
                <a:solidFill>
                  <a:schemeClr val="accent4"/>
                </a:solidFill>
                <a:latin typeface="Bitter" pitchFamily="50" charset="-52"/>
              </a:rPr>
              <a:t>, замечательный, хороший…</a:t>
            </a: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7504" y="6525344"/>
            <a:ext cx="2805113" cy="2492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3635895" y="4924906"/>
            <a:ext cx="5112569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 smtClean="0">
                <a:solidFill>
                  <a:schemeClr val="accent4"/>
                </a:solidFill>
                <a:latin typeface="Bitter" pitchFamily="50" charset="-52"/>
              </a:rPr>
              <a:t>Игра «Что это?»</a:t>
            </a:r>
          </a:p>
          <a:p>
            <a:pPr algn="just"/>
            <a:r>
              <a:rPr lang="ru-RU" sz="1400" dirty="0" smtClean="0">
                <a:solidFill>
                  <a:schemeClr val="accent4"/>
                </a:solidFill>
                <a:latin typeface="Bitter" pitchFamily="50" charset="-52"/>
              </a:rPr>
              <a:t>Цель: Нахождение обобщающего слова к заданному ряду слов.</a:t>
            </a:r>
          </a:p>
          <a:p>
            <a:pPr algn="just"/>
            <a:r>
              <a:rPr lang="ru-RU" sz="1400" dirty="0" smtClean="0">
                <a:solidFill>
                  <a:schemeClr val="accent4"/>
                </a:solidFill>
                <a:latin typeface="Bitter" pitchFamily="50" charset="-52"/>
              </a:rPr>
              <a:t>Примерные слова: Кузов, кабина, колёса, руль, фары – машина.</a:t>
            </a:r>
          </a:p>
          <a:p>
            <a:pPr algn="just"/>
            <a:r>
              <a:rPr lang="ru-RU" sz="1400" dirty="0" smtClean="0">
                <a:solidFill>
                  <a:schemeClr val="accent4"/>
                </a:solidFill>
                <a:latin typeface="Bitter" pitchFamily="50" charset="-52"/>
              </a:rPr>
              <a:t>Ствол, ветки, сучья, листья – дерево</a:t>
            </a:r>
          </a:p>
          <a:p>
            <a:pPr algn="just"/>
            <a:r>
              <a:rPr lang="ru-RU" sz="1400" dirty="0" smtClean="0">
                <a:solidFill>
                  <a:schemeClr val="accent4"/>
                </a:solidFill>
                <a:latin typeface="Bitter" pitchFamily="50" charset="-52"/>
              </a:rPr>
              <a:t>Циферблат, стрелки, маятник, механизм – часы.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699792" y="2909262"/>
            <a:ext cx="5040560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 smtClean="0">
                <a:solidFill>
                  <a:schemeClr val="accent4"/>
                </a:solidFill>
                <a:latin typeface="Bitter" pitchFamily="50" charset="-52"/>
              </a:rPr>
              <a:t>Игра с мячом «Скажи наоборот»</a:t>
            </a:r>
          </a:p>
          <a:p>
            <a:pPr algn="just"/>
            <a:r>
              <a:rPr lang="ru-RU" sz="1400" dirty="0" smtClean="0">
                <a:solidFill>
                  <a:schemeClr val="accent4"/>
                </a:solidFill>
                <a:latin typeface="Bitter" pitchFamily="50" charset="-52"/>
              </a:rPr>
              <a:t>Цель: Нахождение слов, противоположных по значению. Взрослый кидает мяч и называет слово. Ребёнок называет антоним.</a:t>
            </a:r>
          </a:p>
          <a:p>
            <a:pPr algn="just"/>
            <a:r>
              <a:rPr lang="ru-RU" sz="1400" dirty="0" smtClean="0">
                <a:solidFill>
                  <a:schemeClr val="accent4"/>
                </a:solidFill>
                <a:latin typeface="Bitter" pitchFamily="50" charset="-52"/>
              </a:rPr>
              <a:t>Примерные слова: чистый, широкий, здоровый, весёлый, медленный, мягкий, острый, злой, сладкий, горячий, храбрый, высокий, ласковый, летний, лёгкий, старый.</a:t>
            </a:r>
          </a:p>
        </p:txBody>
      </p:sp>
    </p:spTree>
    <p:extLst>
      <p:ext uri="{BB962C8B-B14F-4D97-AF65-F5344CB8AC3E}">
        <p14:creationId xmlns:p14="http://schemas.microsoft.com/office/powerpoint/2010/main" xmlns="" val="172991112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6" name="Picture 4" descr="https://avatars.mds.yandex.net/get-pdb/940654/d985b869-5994-4320-8bab-7786e03c6ae5/s1200?webp=false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105945" y="782124"/>
            <a:ext cx="1987584" cy="14906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891736" y="641642"/>
            <a:ext cx="6912768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000" dirty="0" smtClean="0"/>
              <a:t> </a:t>
            </a:r>
          </a:p>
          <a:p>
            <a:endParaRPr lang="ru-RU" sz="1000" dirty="0" smtClean="0"/>
          </a:p>
          <a:p>
            <a:endParaRPr lang="ru-RU" sz="1000" dirty="0" smtClean="0"/>
          </a:p>
        </p:txBody>
      </p:sp>
      <p:sp>
        <p:nvSpPr>
          <p:cNvPr id="5" name="TextBox 4"/>
          <p:cNvSpPr txBox="1"/>
          <p:nvPr/>
        </p:nvSpPr>
        <p:spPr>
          <a:xfrm>
            <a:off x="1891736" y="462151"/>
            <a:ext cx="498452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 smtClean="0">
                <a:solidFill>
                  <a:schemeClr val="accent4"/>
                </a:solidFill>
                <a:latin typeface="Bitter" pitchFamily="50" charset="-52"/>
              </a:rPr>
              <a:t> </a:t>
            </a:r>
            <a:endParaRPr lang="ru-RU" sz="1400" dirty="0" smtClean="0">
              <a:solidFill>
                <a:schemeClr val="accent4"/>
              </a:solidFill>
              <a:latin typeface="Bitter" pitchFamily="50" charset="-52"/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7504" y="6525344"/>
            <a:ext cx="2805113" cy="2492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1979712" y="188640"/>
            <a:ext cx="5112569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 smtClean="0">
                <a:solidFill>
                  <a:schemeClr val="accent4"/>
                </a:solidFill>
                <a:latin typeface="Bitter" pitchFamily="50" charset="-52"/>
              </a:rPr>
              <a:t>Рекомендации на Май.</a:t>
            </a:r>
          </a:p>
          <a:p>
            <a:pPr algn="ctr"/>
            <a:endParaRPr lang="ru-RU" sz="1400" b="1" dirty="0" smtClean="0">
              <a:solidFill>
                <a:schemeClr val="accent4"/>
              </a:solidFill>
              <a:latin typeface="Bitter" pitchFamily="50" charset="-52"/>
            </a:endParaRPr>
          </a:p>
          <a:p>
            <a:pPr algn="just"/>
            <a:r>
              <a:rPr lang="ru-RU" sz="1400" dirty="0" smtClean="0">
                <a:solidFill>
                  <a:schemeClr val="accent4"/>
                </a:solidFill>
                <a:latin typeface="Bitter" pitchFamily="50" charset="-52"/>
              </a:rPr>
              <a:t>Чтение </a:t>
            </a:r>
            <a:r>
              <a:rPr lang="ru-RU" sz="1400" dirty="0">
                <a:solidFill>
                  <a:schemeClr val="accent4"/>
                </a:solidFill>
                <a:latin typeface="Bitter" pitchFamily="50" charset="-52"/>
              </a:rPr>
              <a:t>стихов о весне. Цель: приобщать детей к поэзии.</a:t>
            </a:r>
          </a:p>
          <a:p>
            <a:pPr algn="just"/>
            <a:r>
              <a:rPr lang="ru-RU" sz="1400" dirty="0" err="1">
                <a:solidFill>
                  <a:schemeClr val="accent4"/>
                </a:solidFill>
                <a:latin typeface="Bitter" pitchFamily="50" charset="-52"/>
              </a:rPr>
              <a:t>Ф.Тютчев</a:t>
            </a:r>
            <a:r>
              <a:rPr lang="ru-RU" sz="1400" dirty="0">
                <a:solidFill>
                  <a:schemeClr val="accent4"/>
                </a:solidFill>
                <a:latin typeface="Bitter" pitchFamily="50" charset="-52"/>
              </a:rPr>
              <a:t> "Весенние воды"</a:t>
            </a:r>
          </a:p>
          <a:p>
            <a:pPr algn="just"/>
            <a:r>
              <a:rPr lang="ru-RU" sz="1400" dirty="0" err="1">
                <a:solidFill>
                  <a:schemeClr val="accent4"/>
                </a:solidFill>
                <a:latin typeface="Bitter" pitchFamily="50" charset="-52"/>
              </a:rPr>
              <a:t>А.Плещеев</a:t>
            </a:r>
            <a:r>
              <a:rPr lang="ru-RU" sz="1400" dirty="0">
                <a:solidFill>
                  <a:schemeClr val="accent4"/>
                </a:solidFill>
                <a:latin typeface="Bitter" pitchFamily="50" charset="-52"/>
              </a:rPr>
              <a:t> "Весна"</a:t>
            </a:r>
          </a:p>
          <a:p>
            <a:pPr algn="just"/>
            <a:r>
              <a:rPr lang="ru-RU" sz="1400" dirty="0" err="1">
                <a:solidFill>
                  <a:schemeClr val="accent4"/>
                </a:solidFill>
                <a:latin typeface="Bitter" pitchFamily="50" charset="-52"/>
              </a:rPr>
              <a:t>И.Белоусов</a:t>
            </a:r>
            <a:r>
              <a:rPr lang="ru-RU" sz="1400" dirty="0">
                <a:solidFill>
                  <a:schemeClr val="accent4"/>
                </a:solidFill>
                <a:latin typeface="Bitter" pitchFamily="50" charset="-52"/>
              </a:rPr>
              <a:t> "Весенняя гостья"</a:t>
            </a:r>
          </a:p>
          <a:p>
            <a:pPr algn="just"/>
            <a:r>
              <a:rPr lang="ru-RU" sz="1400" dirty="0" smtClean="0">
                <a:solidFill>
                  <a:schemeClr val="accent4"/>
                </a:solidFill>
                <a:latin typeface="Bitter" pitchFamily="50" charset="-52"/>
              </a:rPr>
              <a:t>С </a:t>
            </a:r>
            <a:r>
              <a:rPr lang="ru-RU" sz="1400" dirty="0">
                <a:solidFill>
                  <a:schemeClr val="accent4"/>
                </a:solidFill>
                <a:latin typeface="Bitter" pitchFamily="50" charset="-52"/>
              </a:rPr>
              <a:t>Есенин "Черёмуха"</a:t>
            </a:r>
          </a:p>
          <a:p>
            <a:pPr algn="just"/>
            <a:r>
              <a:rPr lang="ru-RU" sz="1400" dirty="0">
                <a:solidFill>
                  <a:schemeClr val="accent4"/>
                </a:solidFill>
                <a:latin typeface="Bitter" pitchFamily="50" charset="-52"/>
              </a:rPr>
              <a:t>Прочитать стихи, поговорить о том, какую картину природы описал поэт. Понравившейся стих можно заучить наизусть</a:t>
            </a:r>
          </a:p>
          <a:p>
            <a:pPr algn="just"/>
            <a:r>
              <a:rPr lang="ru-RU" sz="1400" dirty="0">
                <a:solidFill>
                  <a:schemeClr val="accent4"/>
                </a:solidFill>
                <a:latin typeface="Bitter" pitchFamily="50" charset="-52"/>
              </a:rPr>
              <a:t>Успехов!</a:t>
            </a:r>
            <a:endParaRPr lang="ru-RU" sz="1400" dirty="0" smtClean="0">
              <a:solidFill>
                <a:schemeClr val="accent4"/>
              </a:solidFill>
              <a:latin typeface="Bitter" pitchFamily="50" charset="-52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267744" y="3284984"/>
            <a:ext cx="2968296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 err="1"/>
              <a:t>Ф.Тютчев</a:t>
            </a:r>
            <a:r>
              <a:rPr lang="ru-RU" sz="1400" b="1" dirty="0"/>
              <a:t> "Весенние </a:t>
            </a:r>
            <a:r>
              <a:rPr lang="ru-RU" sz="1400" b="1" dirty="0" smtClean="0"/>
              <a:t>воды«</a:t>
            </a:r>
          </a:p>
          <a:p>
            <a:endParaRPr lang="ru-RU" sz="1400" dirty="0"/>
          </a:p>
          <a:p>
            <a:r>
              <a:rPr lang="ru-RU" sz="1400" dirty="0" smtClean="0"/>
              <a:t>Еще </a:t>
            </a:r>
            <a:r>
              <a:rPr lang="ru-RU" sz="1400" dirty="0"/>
              <a:t>в полях белеет снег,</a:t>
            </a:r>
          </a:p>
          <a:p>
            <a:r>
              <a:rPr lang="ru-RU" sz="1400" dirty="0"/>
              <a:t>А воды уж весной шумят —</a:t>
            </a:r>
          </a:p>
          <a:p>
            <a:r>
              <a:rPr lang="ru-RU" sz="1400" dirty="0"/>
              <a:t>Бегут и будят сонный брег,</a:t>
            </a:r>
          </a:p>
          <a:p>
            <a:r>
              <a:rPr lang="ru-RU" sz="1400" dirty="0"/>
              <a:t>Бегут и блещут и гласят...</a:t>
            </a:r>
          </a:p>
          <a:p>
            <a:r>
              <a:rPr lang="ru-RU" sz="1400" dirty="0"/>
              <a:t>Они гласят во все концы:</a:t>
            </a:r>
          </a:p>
          <a:p>
            <a:r>
              <a:rPr lang="ru-RU" sz="1400" dirty="0"/>
              <a:t>«Весна идет, весна идет!</a:t>
            </a:r>
          </a:p>
          <a:p>
            <a:r>
              <a:rPr lang="ru-RU" sz="1400" dirty="0"/>
              <a:t>Мы молодой весны гонцы,</a:t>
            </a:r>
          </a:p>
          <a:p>
            <a:r>
              <a:rPr lang="ru-RU" sz="1400" dirty="0"/>
              <a:t>Она нас выслала вперед!»</a:t>
            </a:r>
          </a:p>
          <a:p>
            <a:r>
              <a:rPr lang="ru-RU" sz="1400" dirty="0"/>
              <a:t>Весна идет, весна идет!</a:t>
            </a:r>
          </a:p>
          <a:p>
            <a:r>
              <a:rPr lang="ru-RU" sz="1400" dirty="0"/>
              <a:t>И тихих, теплых, майских дней</a:t>
            </a:r>
          </a:p>
          <a:p>
            <a:r>
              <a:rPr lang="ru-RU" sz="1400" dirty="0"/>
              <a:t>Румяный, светлый хоровод</a:t>
            </a:r>
          </a:p>
          <a:p>
            <a:r>
              <a:rPr lang="ru-RU" sz="1400" dirty="0"/>
              <a:t>Толпится весело за ней.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5580112" y="2564904"/>
            <a:ext cx="2411760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b="1" dirty="0"/>
              <a:t>С Есенин "Черёмуха"</a:t>
            </a:r>
          </a:p>
          <a:p>
            <a:endParaRPr lang="ru-RU" sz="1200" dirty="0" smtClean="0"/>
          </a:p>
          <a:p>
            <a:r>
              <a:rPr lang="ru-RU" sz="1200" dirty="0" smtClean="0"/>
              <a:t>Черемуха </a:t>
            </a:r>
            <a:r>
              <a:rPr lang="ru-RU" sz="1200" dirty="0"/>
              <a:t>душистая</a:t>
            </a:r>
          </a:p>
          <a:p>
            <a:r>
              <a:rPr lang="ru-RU" sz="1200" dirty="0"/>
              <a:t>С весною расцвела</a:t>
            </a:r>
          </a:p>
          <a:p>
            <a:r>
              <a:rPr lang="ru-RU" sz="1200" dirty="0"/>
              <a:t>И ветки золотистые,</a:t>
            </a:r>
          </a:p>
          <a:p>
            <a:r>
              <a:rPr lang="ru-RU" sz="1200" dirty="0"/>
              <a:t>Что кудри, завила.</a:t>
            </a:r>
          </a:p>
          <a:p>
            <a:r>
              <a:rPr lang="ru-RU" sz="1200" dirty="0"/>
              <a:t>Кругом роса медвяная</a:t>
            </a:r>
          </a:p>
          <a:p>
            <a:r>
              <a:rPr lang="ru-RU" sz="1200" dirty="0"/>
              <a:t>Сползает по коре,</a:t>
            </a:r>
          </a:p>
          <a:p>
            <a:r>
              <a:rPr lang="ru-RU" sz="1200" dirty="0"/>
              <a:t>Под нею зелень пряная</a:t>
            </a:r>
          </a:p>
          <a:p>
            <a:r>
              <a:rPr lang="ru-RU" sz="1200" dirty="0"/>
              <a:t>Сияет в серебре.</a:t>
            </a:r>
          </a:p>
          <a:p>
            <a:r>
              <a:rPr lang="ru-RU" sz="1200" dirty="0"/>
              <a:t>А рядом, у проталинки,</a:t>
            </a:r>
          </a:p>
          <a:p>
            <a:r>
              <a:rPr lang="ru-RU" sz="1200" dirty="0"/>
              <a:t>В траве, между корней,</a:t>
            </a:r>
          </a:p>
          <a:p>
            <a:r>
              <a:rPr lang="ru-RU" sz="1200" dirty="0"/>
              <a:t>Бежит, струится маленький</a:t>
            </a:r>
          </a:p>
          <a:p>
            <a:r>
              <a:rPr lang="ru-RU" sz="1200" dirty="0"/>
              <a:t>Серебряный ручей.</a:t>
            </a:r>
          </a:p>
          <a:p>
            <a:r>
              <a:rPr lang="ru-RU" sz="1200" dirty="0"/>
              <a:t>Черемуха душистая,</a:t>
            </a:r>
          </a:p>
          <a:p>
            <a:r>
              <a:rPr lang="ru-RU" sz="1200" dirty="0"/>
              <a:t>Развесившись, стоит,</a:t>
            </a:r>
          </a:p>
          <a:p>
            <a:r>
              <a:rPr lang="ru-RU" sz="1200" dirty="0"/>
              <a:t>А зелень золотистая</a:t>
            </a:r>
          </a:p>
          <a:p>
            <a:r>
              <a:rPr lang="ru-RU" sz="1200" dirty="0"/>
              <a:t>На солнышке горит.</a:t>
            </a:r>
          </a:p>
          <a:p>
            <a:r>
              <a:rPr lang="ru-RU" sz="1200" dirty="0"/>
              <a:t>Ручей волной гремучею</a:t>
            </a:r>
          </a:p>
          <a:p>
            <a:r>
              <a:rPr lang="ru-RU" sz="1200" dirty="0"/>
              <a:t>Все ветки обдает</a:t>
            </a:r>
          </a:p>
          <a:p>
            <a:r>
              <a:rPr lang="ru-RU" sz="1200" dirty="0"/>
              <a:t>И вкрадчиво под кручею</a:t>
            </a:r>
          </a:p>
          <a:p>
            <a:r>
              <a:rPr lang="ru-RU" sz="1200" dirty="0"/>
              <a:t>Ей песенки поет.</a:t>
            </a:r>
          </a:p>
        </p:txBody>
      </p:sp>
    </p:spTree>
    <p:extLst>
      <p:ext uri="{BB962C8B-B14F-4D97-AF65-F5344CB8AC3E}">
        <p14:creationId xmlns:p14="http://schemas.microsoft.com/office/powerpoint/2010/main" xmlns="" val="11119254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891736" y="641642"/>
            <a:ext cx="6912768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000" dirty="0" smtClean="0"/>
              <a:t> </a:t>
            </a:r>
          </a:p>
          <a:p>
            <a:endParaRPr lang="ru-RU" sz="1000" dirty="0" smtClean="0"/>
          </a:p>
          <a:p>
            <a:endParaRPr lang="ru-RU" sz="1000" dirty="0" smtClean="0"/>
          </a:p>
        </p:txBody>
      </p:sp>
      <p:sp>
        <p:nvSpPr>
          <p:cNvPr id="5" name="TextBox 4"/>
          <p:cNvSpPr txBox="1"/>
          <p:nvPr/>
        </p:nvSpPr>
        <p:spPr>
          <a:xfrm>
            <a:off x="1891736" y="462151"/>
            <a:ext cx="498452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 smtClean="0">
                <a:solidFill>
                  <a:schemeClr val="accent4"/>
                </a:solidFill>
                <a:latin typeface="Bitter" pitchFamily="50" charset="-52"/>
              </a:rPr>
              <a:t> </a:t>
            </a:r>
            <a:endParaRPr lang="ru-RU" sz="1400" dirty="0" smtClean="0">
              <a:solidFill>
                <a:schemeClr val="accent4"/>
              </a:solidFill>
              <a:latin typeface="Bitter" pitchFamily="50" charset="-52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914045" y="395420"/>
            <a:ext cx="3234019" cy="28931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 smtClean="0">
                <a:solidFill>
                  <a:schemeClr val="accent4"/>
                </a:solidFill>
                <a:latin typeface="Bitter" pitchFamily="50" charset="-52"/>
              </a:rPr>
              <a:t> </a:t>
            </a:r>
          </a:p>
          <a:p>
            <a:pPr algn="ctr"/>
            <a:r>
              <a:rPr lang="ru-RU" sz="1400" b="1" dirty="0">
                <a:solidFill>
                  <a:schemeClr val="accent4"/>
                </a:solidFill>
                <a:latin typeface="Bitter" pitchFamily="50" charset="-52"/>
              </a:rPr>
              <a:t>Чтение и заучивание русской народной песенки «Дед хотел уху варить</a:t>
            </a:r>
            <a:r>
              <a:rPr lang="ru-RU" sz="1400" b="1" dirty="0" smtClean="0">
                <a:solidFill>
                  <a:schemeClr val="accent4"/>
                </a:solidFill>
                <a:latin typeface="Bitter" pitchFamily="50" charset="-52"/>
              </a:rPr>
              <a:t>»</a:t>
            </a:r>
          </a:p>
          <a:p>
            <a:pPr algn="ctr"/>
            <a:endParaRPr lang="ru-RU" sz="1400" b="1" dirty="0" smtClean="0">
              <a:solidFill>
                <a:schemeClr val="accent4"/>
              </a:solidFill>
              <a:latin typeface="Bitter" pitchFamily="50" charset="-52"/>
            </a:endParaRPr>
          </a:p>
          <a:p>
            <a:pPr algn="just"/>
            <a:r>
              <a:rPr lang="ru-RU" sz="1400" dirty="0" smtClean="0">
                <a:solidFill>
                  <a:schemeClr val="accent4"/>
                </a:solidFill>
                <a:latin typeface="Bitter" pitchFamily="50" charset="-52"/>
              </a:rPr>
              <a:t>Дед </a:t>
            </a:r>
            <a:r>
              <a:rPr lang="ru-RU" sz="1400" dirty="0">
                <a:solidFill>
                  <a:schemeClr val="accent4"/>
                </a:solidFill>
                <a:latin typeface="Bitter" pitchFamily="50" charset="-52"/>
              </a:rPr>
              <a:t>хотел уху сварить</a:t>
            </a:r>
            <a:r>
              <a:rPr lang="ru-RU" sz="1400" dirty="0" smtClean="0">
                <a:solidFill>
                  <a:schemeClr val="accent4"/>
                </a:solidFill>
                <a:latin typeface="Bitter" pitchFamily="50" charset="-52"/>
              </a:rPr>
              <a:t>,</a:t>
            </a:r>
            <a:endParaRPr lang="ru-RU" sz="1400" dirty="0">
              <a:solidFill>
                <a:schemeClr val="accent4"/>
              </a:solidFill>
              <a:latin typeface="Bitter" pitchFamily="50" charset="-52"/>
            </a:endParaRPr>
          </a:p>
          <a:p>
            <a:pPr algn="just"/>
            <a:r>
              <a:rPr lang="ru-RU" sz="1400" dirty="0">
                <a:solidFill>
                  <a:schemeClr val="accent4"/>
                </a:solidFill>
                <a:latin typeface="Bitter" pitchFamily="50" charset="-52"/>
              </a:rPr>
              <a:t>Дед пошел ершей ловить</a:t>
            </a:r>
            <a:r>
              <a:rPr lang="ru-RU" sz="1400" dirty="0" smtClean="0">
                <a:solidFill>
                  <a:schemeClr val="accent4"/>
                </a:solidFill>
                <a:latin typeface="Bitter" pitchFamily="50" charset="-52"/>
              </a:rPr>
              <a:t>.</a:t>
            </a:r>
            <a:endParaRPr lang="ru-RU" sz="1400" dirty="0">
              <a:solidFill>
                <a:schemeClr val="accent4"/>
              </a:solidFill>
              <a:latin typeface="Bitter" pitchFamily="50" charset="-52"/>
            </a:endParaRPr>
          </a:p>
          <a:p>
            <a:pPr algn="just"/>
            <a:r>
              <a:rPr lang="ru-RU" sz="1400" dirty="0">
                <a:solidFill>
                  <a:schemeClr val="accent4"/>
                </a:solidFill>
                <a:latin typeface="Bitter" pitchFamily="50" charset="-52"/>
              </a:rPr>
              <a:t>А за дедом кот Лаврентий</a:t>
            </a:r>
            <a:r>
              <a:rPr lang="ru-RU" sz="1400" dirty="0" smtClean="0">
                <a:solidFill>
                  <a:schemeClr val="accent4"/>
                </a:solidFill>
                <a:latin typeface="Bitter" pitchFamily="50" charset="-52"/>
              </a:rPr>
              <a:t>,</a:t>
            </a:r>
            <a:endParaRPr lang="ru-RU" sz="1400" dirty="0">
              <a:solidFill>
                <a:schemeClr val="accent4"/>
              </a:solidFill>
              <a:latin typeface="Bitter" pitchFamily="50" charset="-52"/>
            </a:endParaRPr>
          </a:p>
          <a:p>
            <a:pPr algn="just"/>
            <a:r>
              <a:rPr lang="ru-RU" sz="1400" dirty="0">
                <a:solidFill>
                  <a:schemeClr val="accent4"/>
                </a:solidFill>
                <a:latin typeface="Bitter" pitchFamily="50" charset="-52"/>
              </a:rPr>
              <a:t>За котом петух Терентий</a:t>
            </a:r>
            <a:r>
              <a:rPr lang="ru-RU" sz="1400" dirty="0" smtClean="0">
                <a:solidFill>
                  <a:schemeClr val="accent4"/>
                </a:solidFill>
                <a:latin typeface="Bitter" pitchFamily="50" charset="-52"/>
              </a:rPr>
              <a:t>.</a:t>
            </a:r>
            <a:endParaRPr lang="ru-RU" sz="1400" dirty="0">
              <a:solidFill>
                <a:schemeClr val="accent4"/>
              </a:solidFill>
              <a:latin typeface="Bitter" pitchFamily="50" charset="-52"/>
            </a:endParaRPr>
          </a:p>
          <a:p>
            <a:pPr algn="just"/>
            <a:r>
              <a:rPr lang="ru-RU" sz="1400" dirty="0">
                <a:solidFill>
                  <a:schemeClr val="accent4"/>
                </a:solidFill>
                <a:latin typeface="Bitter" pitchFamily="50" charset="-52"/>
              </a:rPr>
              <a:t>Тащат </a:t>
            </a:r>
            <a:r>
              <a:rPr lang="ru-RU" sz="1400" dirty="0" smtClean="0">
                <a:solidFill>
                  <a:schemeClr val="accent4"/>
                </a:solidFill>
                <a:latin typeface="Bitter" pitchFamily="50" charset="-52"/>
              </a:rPr>
              <a:t>удочки</a:t>
            </a:r>
            <a:endParaRPr lang="ru-RU" sz="1400" dirty="0">
              <a:solidFill>
                <a:schemeClr val="accent4"/>
              </a:solidFill>
              <a:latin typeface="Bitter" pitchFamily="50" charset="-52"/>
            </a:endParaRPr>
          </a:p>
          <a:p>
            <a:pPr algn="just"/>
            <a:r>
              <a:rPr lang="ru-RU" sz="1400" dirty="0">
                <a:solidFill>
                  <a:schemeClr val="accent4"/>
                </a:solidFill>
                <a:latin typeface="Bitter" pitchFamily="50" charset="-52"/>
              </a:rPr>
              <a:t>Вдоль по улочке</a:t>
            </a:r>
            <a:r>
              <a:rPr lang="ru-RU" sz="1400" dirty="0" smtClean="0">
                <a:solidFill>
                  <a:schemeClr val="accent4"/>
                </a:solidFill>
                <a:latin typeface="Bitter" pitchFamily="50" charset="-52"/>
              </a:rPr>
              <a:t>.</a:t>
            </a:r>
            <a:endParaRPr lang="ru-RU" sz="1400" dirty="0">
              <a:solidFill>
                <a:schemeClr val="accent4"/>
              </a:solidFill>
              <a:latin typeface="Bitter" pitchFamily="50" charset="-52"/>
            </a:endParaRPr>
          </a:p>
          <a:p>
            <a:pPr algn="just"/>
            <a:r>
              <a:rPr lang="ru-RU" sz="1400" dirty="0">
                <a:solidFill>
                  <a:schemeClr val="accent4"/>
                </a:solidFill>
                <a:latin typeface="Bitter" pitchFamily="50" charset="-52"/>
              </a:rPr>
              <a:t>Деду одному невмочь</a:t>
            </a:r>
            <a:r>
              <a:rPr lang="ru-RU" sz="1400" dirty="0" smtClean="0">
                <a:solidFill>
                  <a:schemeClr val="accent4"/>
                </a:solidFill>
                <a:latin typeface="Bitter" pitchFamily="50" charset="-52"/>
              </a:rPr>
              <a:t>,</a:t>
            </a:r>
            <a:endParaRPr lang="ru-RU" sz="1400" dirty="0">
              <a:solidFill>
                <a:schemeClr val="accent4"/>
              </a:solidFill>
              <a:latin typeface="Bitter" pitchFamily="50" charset="-52"/>
            </a:endParaRPr>
          </a:p>
          <a:p>
            <a:pPr algn="just"/>
            <a:r>
              <a:rPr lang="ru-RU" sz="1400" dirty="0">
                <a:solidFill>
                  <a:schemeClr val="accent4"/>
                </a:solidFill>
                <a:latin typeface="Bitter" pitchFamily="50" charset="-52"/>
              </a:rPr>
              <a:t>Надо старому </a:t>
            </a:r>
            <a:r>
              <a:rPr lang="ru-RU" sz="1400" dirty="0" smtClean="0">
                <a:solidFill>
                  <a:schemeClr val="accent4"/>
                </a:solidFill>
                <a:latin typeface="Bitter" pitchFamily="50" charset="-52"/>
              </a:rPr>
              <a:t>помочь !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510348" y="1196752"/>
            <a:ext cx="4291868" cy="2592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5168632" y="4421430"/>
            <a:ext cx="3476107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b="1" dirty="0" smtClean="0">
                <a:solidFill>
                  <a:schemeClr val="accent4"/>
                </a:solidFill>
                <a:latin typeface="Bitter" pitchFamily="50" charset="-52"/>
              </a:rPr>
              <a:t>Чтение </a:t>
            </a:r>
            <a:r>
              <a:rPr lang="ru-RU" sz="1400" b="1" dirty="0">
                <a:solidFill>
                  <a:schemeClr val="accent4"/>
                </a:solidFill>
                <a:latin typeface="Bitter" pitchFamily="50" charset="-52"/>
              </a:rPr>
              <a:t>сказки </a:t>
            </a:r>
            <a:endParaRPr lang="ru-RU" sz="1400" b="1" dirty="0" smtClean="0">
              <a:solidFill>
                <a:schemeClr val="accent4"/>
              </a:solidFill>
              <a:latin typeface="Bitter" pitchFamily="50" charset="-52"/>
            </a:endParaRPr>
          </a:p>
          <a:p>
            <a:pPr algn="ctr"/>
            <a:r>
              <a:rPr lang="ru-RU" sz="1400" b="1" dirty="0" smtClean="0">
                <a:solidFill>
                  <a:schemeClr val="accent4"/>
                </a:solidFill>
                <a:latin typeface="Bitter" pitchFamily="50" charset="-52"/>
              </a:rPr>
              <a:t>В</a:t>
            </a:r>
            <a:r>
              <a:rPr lang="ru-RU" sz="1400" b="1" dirty="0">
                <a:solidFill>
                  <a:schemeClr val="accent4"/>
                </a:solidFill>
                <a:latin typeface="Bitter" pitchFamily="50" charset="-52"/>
              </a:rPr>
              <a:t>. Катаева </a:t>
            </a:r>
            <a:endParaRPr lang="ru-RU" sz="1400" b="1" dirty="0" smtClean="0">
              <a:solidFill>
                <a:schemeClr val="accent4"/>
              </a:solidFill>
              <a:latin typeface="Bitter" pitchFamily="50" charset="-52"/>
            </a:endParaRPr>
          </a:p>
          <a:p>
            <a:pPr algn="ctr"/>
            <a:r>
              <a:rPr lang="ru-RU" sz="1400" b="1" dirty="0" smtClean="0">
                <a:solidFill>
                  <a:schemeClr val="accent4"/>
                </a:solidFill>
                <a:latin typeface="Bitter" pitchFamily="50" charset="-52"/>
              </a:rPr>
              <a:t>«Цветик- </a:t>
            </a:r>
            <a:r>
              <a:rPr lang="ru-RU" sz="1400" b="1" dirty="0" err="1" smtClean="0">
                <a:solidFill>
                  <a:schemeClr val="accent4"/>
                </a:solidFill>
                <a:latin typeface="Bitter" pitchFamily="50" charset="-52"/>
              </a:rPr>
              <a:t>семицветик</a:t>
            </a:r>
            <a:r>
              <a:rPr lang="ru-RU" sz="1400" b="1" dirty="0" smtClean="0">
                <a:solidFill>
                  <a:schemeClr val="accent4"/>
                </a:solidFill>
                <a:latin typeface="Bitter" pitchFamily="50" charset="-52"/>
              </a:rPr>
              <a:t>»</a:t>
            </a:r>
          </a:p>
          <a:p>
            <a:pPr algn="ctr"/>
            <a:endParaRPr lang="ru-RU" sz="1400" b="1" dirty="0" smtClean="0">
              <a:solidFill>
                <a:schemeClr val="accent4"/>
              </a:solidFill>
              <a:latin typeface="Bitter" pitchFamily="50" charset="-52"/>
            </a:endParaRPr>
          </a:p>
          <a:p>
            <a:r>
              <a:rPr lang="ru-RU" sz="1400" dirty="0" smtClean="0">
                <a:solidFill>
                  <a:schemeClr val="accent4"/>
                </a:solidFill>
                <a:latin typeface="Bitter" pitchFamily="50" charset="-52"/>
              </a:rPr>
              <a:t>Обратить </a:t>
            </a:r>
            <a:r>
              <a:rPr lang="ru-RU" sz="1400" dirty="0">
                <a:solidFill>
                  <a:schemeClr val="accent4"/>
                </a:solidFill>
                <a:latin typeface="Bitter" pitchFamily="50" charset="-52"/>
              </a:rPr>
              <a:t>внимание, что сказка авторская, уточнить на что Женя потратила лепестки. Запомнить " заклинание".</a:t>
            </a:r>
          </a:p>
        </p:txBody>
      </p:sp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627784" y="4365104"/>
            <a:ext cx="2131795" cy="20191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27773966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891736" y="641642"/>
            <a:ext cx="6912768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000" dirty="0" smtClean="0"/>
              <a:t> </a:t>
            </a:r>
          </a:p>
          <a:p>
            <a:endParaRPr lang="ru-RU" sz="1000" dirty="0" smtClean="0"/>
          </a:p>
          <a:p>
            <a:endParaRPr lang="ru-RU" sz="1000" dirty="0" smtClean="0"/>
          </a:p>
        </p:txBody>
      </p:sp>
      <p:sp>
        <p:nvSpPr>
          <p:cNvPr id="5" name="TextBox 4"/>
          <p:cNvSpPr txBox="1"/>
          <p:nvPr/>
        </p:nvSpPr>
        <p:spPr>
          <a:xfrm>
            <a:off x="1891736" y="462151"/>
            <a:ext cx="498452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 smtClean="0">
                <a:solidFill>
                  <a:schemeClr val="accent4"/>
                </a:solidFill>
                <a:latin typeface="Bitter" pitchFamily="50" charset="-52"/>
              </a:rPr>
              <a:t> </a:t>
            </a:r>
            <a:endParaRPr lang="ru-RU" sz="1400" dirty="0" smtClean="0">
              <a:solidFill>
                <a:schemeClr val="accent4"/>
              </a:solidFill>
              <a:latin typeface="Bitter" pitchFamily="50" charset="-52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914045" y="395420"/>
            <a:ext cx="2596303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 smtClean="0">
                <a:solidFill>
                  <a:schemeClr val="accent4"/>
                </a:solidFill>
                <a:latin typeface="Bitter" pitchFamily="50" charset="-52"/>
              </a:rPr>
              <a:t> </a:t>
            </a:r>
          </a:p>
          <a:p>
            <a:pPr algn="ctr"/>
            <a:r>
              <a:rPr lang="ru-RU" sz="1400" b="1" dirty="0" smtClean="0">
                <a:solidFill>
                  <a:schemeClr val="accent4"/>
                </a:solidFill>
                <a:latin typeface="Bitter" pitchFamily="50" charset="-52"/>
              </a:rPr>
              <a:t>Составление </a:t>
            </a:r>
            <a:r>
              <a:rPr lang="ru-RU" sz="1400" b="1" dirty="0">
                <a:solidFill>
                  <a:schemeClr val="accent4"/>
                </a:solidFill>
                <a:latin typeface="Bitter" pitchFamily="50" charset="-52"/>
              </a:rPr>
              <a:t>рассказа по картинкам</a:t>
            </a:r>
            <a:r>
              <a:rPr lang="ru-RU" sz="1400" b="1" dirty="0" smtClean="0">
                <a:solidFill>
                  <a:schemeClr val="accent4"/>
                </a:solidFill>
                <a:latin typeface="Bitter" pitchFamily="50" charset="-52"/>
              </a:rPr>
              <a:t>.</a:t>
            </a:r>
          </a:p>
          <a:p>
            <a:pPr algn="ctr"/>
            <a:r>
              <a:rPr lang="ru-RU" sz="1400" b="1" dirty="0" smtClean="0">
                <a:solidFill>
                  <a:schemeClr val="accent4"/>
                </a:solidFill>
                <a:latin typeface="Bitter" pitchFamily="50" charset="-52"/>
              </a:rPr>
              <a:t> </a:t>
            </a:r>
          </a:p>
          <a:p>
            <a:r>
              <a:rPr lang="ru-RU" sz="1400" dirty="0" smtClean="0">
                <a:solidFill>
                  <a:schemeClr val="accent4"/>
                </a:solidFill>
                <a:latin typeface="Bitter" pitchFamily="50" charset="-52"/>
              </a:rPr>
              <a:t>Цель: Составлять </a:t>
            </a:r>
            <a:r>
              <a:rPr lang="ru-RU" sz="1400" dirty="0">
                <a:solidFill>
                  <a:schemeClr val="accent4"/>
                </a:solidFill>
                <a:latin typeface="Bitter" pitchFamily="50" charset="-52"/>
              </a:rPr>
              <a:t>рассказ с последовательно развивающимся действием. Можно взять иллюстрации в книге.</a:t>
            </a:r>
            <a:endParaRPr lang="ru-RU" sz="1400" dirty="0" smtClean="0">
              <a:solidFill>
                <a:schemeClr val="accent4"/>
              </a:solidFill>
              <a:latin typeface="Bitter" pitchFamily="50" charset="-52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889205" y="2348880"/>
            <a:ext cx="4715243" cy="4125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59206498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891736" y="641642"/>
            <a:ext cx="6912768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000" dirty="0" smtClean="0"/>
              <a:t> </a:t>
            </a:r>
          </a:p>
          <a:p>
            <a:endParaRPr lang="ru-RU" sz="1000" dirty="0" smtClean="0"/>
          </a:p>
          <a:p>
            <a:endParaRPr lang="ru-RU" sz="1000" dirty="0" smtClean="0"/>
          </a:p>
        </p:txBody>
      </p:sp>
      <p:sp>
        <p:nvSpPr>
          <p:cNvPr id="5" name="TextBox 4"/>
          <p:cNvSpPr txBox="1"/>
          <p:nvPr/>
        </p:nvSpPr>
        <p:spPr>
          <a:xfrm>
            <a:off x="1891736" y="462151"/>
            <a:ext cx="498452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 smtClean="0">
                <a:solidFill>
                  <a:schemeClr val="accent4"/>
                </a:solidFill>
                <a:latin typeface="Bitter" pitchFamily="50" charset="-52"/>
              </a:rPr>
              <a:t> </a:t>
            </a:r>
            <a:endParaRPr lang="ru-RU" sz="1400" dirty="0" smtClean="0">
              <a:solidFill>
                <a:schemeClr val="accent4"/>
              </a:solidFill>
              <a:latin typeface="Bitter" pitchFamily="50" charset="-52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927739" y="44624"/>
            <a:ext cx="4012413" cy="66941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100" b="1" dirty="0">
                <a:solidFill>
                  <a:schemeClr val="accent4"/>
                </a:solidFill>
                <a:latin typeface="Bitter" pitchFamily="50" charset="-52"/>
              </a:rPr>
              <a:t>Тема «Звуковая культура речи: звуки р, </a:t>
            </a:r>
            <a:r>
              <a:rPr lang="ru-RU" sz="1100" b="1" dirty="0" err="1">
                <a:solidFill>
                  <a:schemeClr val="accent4"/>
                </a:solidFill>
                <a:latin typeface="Bitter" pitchFamily="50" charset="-52"/>
              </a:rPr>
              <a:t>рь</a:t>
            </a:r>
            <a:r>
              <a:rPr lang="ru-RU" sz="1100" b="1" dirty="0">
                <a:solidFill>
                  <a:schemeClr val="accent4"/>
                </a:solidFill>
                <a:latin typeface="Bitter" pitchFamily="50" charset="-52"/>
              </a:rPr>
              <a:t>»</a:t>
            </a:r>
          </a:p>
          <a:p>
            <a:pPr algn="ctr"/>
            <a:endParaRPr lang="ru-RU" sz="1100" b="1" dirty="0">
              <a:solidFill>
                <a:schemeClr val="accent4"/>
              </a:solidFill>
              <a:latin typeface="Bitter" pitchFamily="50" charset="-52"/>
            </a:endParaRPr>
          </a:p>
          <a:p>
            <a:pPr algn="ctr"/>
            <a:r>
              <a:rPr lang="ru-RU" sz="1100" dirty="0" smtClean="0">
                <a:solidFill>
                  <a:schemeClr val="accent4"/>
                </a:solidFill>
                <a:latin typeface="Bitter" pitchFamily="50" charset="-52"/>
              </a:rPr>
              <a:t>Цель: упражнять ребенка в </a:t>
            </a:r>
            <a:r>
              <a:rPr lang="ru-RU" sz="1100" dirty="0">
                <a:solidFill>
                  <a:schemeClr val="accent4"/>
                </a:solidFill>
                <a:latin typeface="Bitter" pitchFamily="50" charset="-52"/>
              </a:rPr>
              <a:t>четком и правильном </a:t>
            </a:r>
            <a:r>
              <a:rPr lang="ru-RU" sz="1100" dirty="0" smtClean="0">
                <a:solidFill>
                  <a:schemeClr val="accent4"/>
                </a:solidFill>
                <a:latin typeface="Bitter" pitchFamily="50" charset="-52"/>
              </a:rPr>
              <a:t>произношении </a:t>
            </a:r>
            <a:r>
              <a:rPr lang="ru-RU" sz="1100" dirty="0">
                <a:solidFill>
                  <a:schemeClr val="accent4"/>
                </a:solidFill>
                <a:latin typeface="Bitter" pitchFamily="50" charset="-52"/>
              </a:rPr>
              <a:t>звука р (изолированно, в </a:t>
            </a:r>
            <a:r>
              <a:rPr lang="ru-RU" sz="1100" dirty="0" err="1">
                <a:solidFill>
                  <a:schemeClr val="accent4"/>
                </a:solidFill>
                <a:latin typeface="Bitter" pitchFamily="50" charset="-52"/>
              </a:rPr>
              <a:t>чистоговорках</a:t>
            </a:r>
            <a:r>
              <a:rPr lang="ru-RU" sz="1100" dirty="0">
                <a:solidFill>
                  <a:schemeClr val="accent4"/>
                </a:solidFill>
                <a:latin typeface="Bitter" pitchFamily="50" charset="-52"/>
              </a:rPr>
              <a:t>, в словах).</a:t>
            </a:r>
          </a:p>
          <a:p>
            <a:pPr algn="ctr"/>
            <a:endParaRPr lang="ru-RU" sz="1100" dirty="0">
              <a:solidFill>
                <a:schemeClr val="accent4"/>
              </a:solidFill>
              <a:latin typeface="Bitter" pitchFamily="50" charset="-52"/>
            </a:endParaRPr>
          </a:p>
          <a:p>
            <a:pPr algn="ctr"/>
            <a:r>
              <a:rPr lang="ru-RU" sz="1100" dirty="0">
                <a:solidFill>
                  <a:schemeClr val="accent4"/>
                </a:solidFill>
                <a:latin typeface="Bitter" pitchFamily="50" charset="-52"/>
              </a:rPr>
              <a:t>Попросить  произнести этот звук (р-р-р-р) , повторить его, попытаться определить, где находится кончик языка при произнесении звука (за верхними зубами) и что происходит с языком (струя воздуха заставляет язык дрожать) .</a:t>
            </a:r>
          </a:p>
          <a:p>
            <a:pPr algn="ctr"/>
            <a:endParaRPr lang="ru-RU" sz="1100" dirty="0">
              <a:solidFill>
                <a:schemeClr val="accent4"/>
              </a:solidFill>
              <a:latin typeface="Bitter" pitchFamily="50" charset="-52"/>
            </a:endParaRPr>
          </a:p>
          <a:p>
            <a:pPr algn="ctr"/>
            <a:r>
              <a:rPr lang="ru-RU" sz="1100" dirty="0">
                <a:solidFill>
                  <a:schemeClr val="accent4"/>
                </a:solidFill>
                <a:latin typeface="Bitter" pitchFamily="50" charset="-52"/>
              </a:rPr>
              <a:t>«Звукоподражаний и слов, в которых есть звук р , очень много», – предложите проговорить некоторые из них: кар-р-р, </a:t>
            </a:r>
            <a:r>
              <a:rPr lang="ru-RU" sz="1100" dirty="0" err="1">
                <a:solidFill>
                  <a:schemeClr val="accent4"/>
                </a:solidFill>
                <a:latin typeface="Bitter" pitchFamily="50" charset="-52"/>
              </a:rPr>
              <a:t>крак-крак</a:t>
            </a:r>
            <a:r>
              <a:rPr lang="ru-RU" sz="1100" dirty="0">
                <a:solidFill>
                  <a:schemeClr val="accent4"/>
                </a:solidFill>
                <a:latin typeface="Bitter" pitchFamily="50" charset="-52"/>
              </a:rPr>
              <a:t>, кряк-кряк, </a:t>
            </a:r>
            <a:r>
              <a:rPr lang="ru-RU" sz="1100" dirty="0" err="1">
                <a:solidFill>
                  <a:schemeClr val="accent4"/>
                </a:solidFill>
                <a:latin typeface="Bitter" pitchFamily="50" charset="-52"/>
              </a:rPr>
              <a:t>гру-гру</a:t>
            </a:r>
            <a:r>
              <a:rPr lang="ru-RU" sz="1100" dirty="0">
                <a:solidFill>
                  <a:schemeClr val="accent4"/>
                </a:solidFill>
                <a:latin typeface="Bitter" pitchFamily="50" charset="-52"/>
              </a:rPr>
              <a:t>, тпру; рак, река, ромашка, рукавичка, резиновый, розовый.</a:t>
            </a:r>
          </a:p>
          <a:p>
            <a:pPr algn="ctr"/>
            <a:endParaRPr lang="ru-RU" sz="1100" dirty="0">
              <a:solidFill>
                <a:schemeClr val="accent4"/>
              </a:solidFill>
              <a:latin typeface="Bitter" pitchFamily="50" charset="-52"/>
            </a:endParaRPr>
          </a:p>
          <a:p>
            <a:pPr algn="ctr"/>
            <a:r>
              <a:rPr lang="ru-RU" sz="1100" dirty="0">
                <a:solidFill>
                  <a:schemeClr val="accent4"/>
                </a:solidFill>
                <a:latin typeface="Bitter" pitchFamily="50" charset="-52"/>
              </a:rPr>
              <a:t>Прочитайте скороговорку С. </a:t>
            </a:r>
            <a:r>
              <a:rPr lang="ru-RU" sz="1100" dirty="0" err="1">
                <a:solidFill>
                  <a:schemeClr val="accent4"/>
                </a:solidFill>
                <a:latin typeface="Bitter" pitchFamily="50" charset="-52"/>
              </a:rPr>
              <a:t>Фархади</a:t>
            </a:r>
            <a:r>
              <a:rPr lang="ru-RU" sz="1100" dirty="0">
                <a:solidFill>
                  <a:schemeClr val="accent4"/>
                </a:solidFill>
                <a:latin typeface="Bitter" pitchFamily="50" charset="-52"/>
              </a:rPr>
              <a:t> «Сороки», в которой много слов, начинающихся с кар-р-р. Читаете скороговорку, договорившись с ребенком, что он по его знаку будут четко проговаривать кар-р-р, а он будет называть слово.</a:t>
            </a:r>
          </a:p>
          <a:p>
            <a:pPr algn="ctr"/>
            <a:endParaRPr lang="ru-RU" sz="1100" dirty="0">
              <a:solidFill>
                <a:schemeClr val="accent4"/>
              </a:solidFill>
              <a:latin typeface="Bitter" pitchFamily="50" charset="-52"/>
            </a:endParaRPr>
          </a:p>
          <a:p>
            <a:pPr algn="ctr"/>
            <a:endParaRPr lang="ru-RU" sz="1100" dirty="0">
              <a:solidFill>
                <a:schemeClr val="accent4"/>
              </a:solidFill>
              <a:latin typeface="Bitter" pitchFamily="50" charset="-52"/>
            </a:endParaRPr>
          </a:p>
          <a:p>
            <a:pPr algn="ctr"/>
            <a:r>
              <a:rPr lang="ru-RU" sz="1100" dirty="0">
                <a:solidFill>
                  <a:schemeClr val="accent4"/>
                </a:solidFill>
                <a:latin typeface="Bitter" pitchFamily="50" charset="-52"/>
              </a:rPr>
              <a:t>Утром</a:t>
            </a:r>
            <a:r>
              <a:rPr lang="ru-RU" sz="1100" dirty="0" smtClean="0">
                <a:solidFill>
                  <a:schemeClr val="accent4"/>
                </a:solidFill>
                <a:latin typeface="Bitter" pitchFamily="50" charset="-52"/>
              </a:rPr>
              <a:t>,</a:t>
            </a:r>
            <a:endParaRPr lang="ru-RU" sz="1100" dirty="0">
              <a:solidFill>
                <a:schemeClr val="accent4"/>
              </a:solidFill>
              <a:latin typeface="Bitter" pitchFamily="50" charset="-52"/>
            </a:endParaRPr>
          </a:p>
          <a:p>
            <a:pPr algn="ctr"/>
            <a:r>
              <a:rPr lang="ru-RU" sz="1100" dirty="0">
                <a:solidFill>
                  <a:schemeClr val="accent4"/>
                </a:solidFill>
                <a:latin typeface="Bitter" pitchFamily="50" charset="-52"/>
              </a:rPr>
              <a:t>Присев на зеленом пригорке</a:t>
            </a:r>
            <a:r>
              <a:rPr lang="ru-RU" sz="1100" dirty="0" smtClean="0">
                <a:solidFill>
                  <a:schemeClr val="accent4"/>
                </a:solidFill>
                <a:latin typeface="Bitter" pitchFamily="50" charset="-52"/>
              </a:rPr>
              <a:t>,</a:t>
            </a:r>
            <a:endParaRPr lang="ru-RU" sz="1100" dirty="0">
              <a:solidFill>
                <a:schemeClr val="accent4"/>
              </a:solidFill>
              <a:latin typeface="Bitter" pitchFamily="50" charset="-52"/>
            </a:endParaRPr>
          </a:p>
          <a:p>
            <a:pPr algn="ctr"/>
            <a:r>
              <a:rPr lang="ru-RU" sz="1100" dirty="0">
                <a:solidFill>
                  <a:schemeClr val="accent4"/>
                </a:solidFill>
                <a:latin typeface="Bitter" pitchFamily="50" charset="-52"/>
              </a:rPr>
              <a:t>Учат </a:t>
            </a:r>
            <a:r>
              <a:rPr lang="ru-RU" sz="1100" dirty="0" smtClean="0">
                <a:solidFill>
                  <a:schemeClr val="accent4"/>
                </a:solidFill>
                <a:latin typeface="Bitter" pitchFamily="50" charset="-52"/>
              </a:rPr>
              <a:t>сороки</a:t>
            </a:r>
            <a:endParaRPr lang="ru-RU" sz="1100" dirty="0">
              <a:solidFill>
                <a:schemeClr val="accent4"/>
              </a:solidFill>
              <a:latin typeface="Bitter" pitchFamily="50" charset="-52"/>
            </a:endParaRPr>
          </a:p>
          <a:p>
            <a:pPr algn="ctr"/>
            <a:r>
              <a:rPr lang="ru-RU" sz="1100" dirty="0">
                <a:solidFill>
                  <a:schemeClr val="accent4"/>
                </a:solidFill>
                <a:latin typeface="Bitter" pitchFamily="50" charset="-52"/>
              </a:rPr>
              <a:t>Скороговорки</a:t>
            </a:r>
            <a:r>
              <a:rPr lang="ru-RU" sz="1100" dirty="0" smtClean="0">
                <a:solidFill>
                  <a:schemeClr val="accent4"/>
                </a:solidFill>
                <a:latin typeface="Bitter" pitchFamily="50" charset="-52"/>
              </a:rPr>
              <a:t>:</a:t>
            </a:r>
            <a:endParaRPr lang="ru-RU" sz="1100" dirty="0">
              <a:solidFill>
                <a:schemeClr val="accent4"/>
              </a:solidFill>
              <a:latin typeface="Bitter" pitchFamily="50" charset="-52"/>
            </a:endParaRPr>
          </a:p>
          <a:p>
            <a:pPr algn="ctr"/>
            <a:r>
              <a:rPr lang="ru-RU" sz="1100" dirty="0" smtClean="0">
                <a:solidFill>
                  <a:schemeClr val="accent4"/>
                </a:solidFill>
                <a:latin typeface="Bitter" pitchFamily="50" charset="-52"/>
              </a:rPr>
              <a:t>кар-р-р</a:t>
            </a:r>
            <a:endParaRPr lang="ru-RU" sz="1100" dirty="0">
              <a:solidFill>
                <a:schemeClr val="accent4"/>
              </a:solidFill>
              <a:latin typeface="Bitter" pitchFamily="50" charset="-52"/>
            </a:endParaRPr>
          </a:p>
          <a:p>
            <a:pPr algn="ctr"/>
            <a:r>
              <a:rPr lang="ru-RU" sz="1100" dirty="0">
                <a:solidFill>
                  <a:schemeClr val="accent4"/>
                </a:solidFill>
                <a:latin typeface="Bitter" pitchFamily="50" charset="-52"/>
              </a:rPr>
              <a:t>-</a:t>
            </a:r>
            <a:r>
              <a:rPr lang="ru-RU" sz="1100" dirty="0" err="1" smtClean="0">
                <a:solidFill>
                  <a:schemeClr val="accent4"/>
                </a:solidFill>
                <a:latin typeface="Bitter" pitchFamily="50" charset="-52"/>
              </a:rPr>
              <a:t>тошка</a:t>
            </a:r>
            <a:endParaRPr lang="ru-RU" sz="1100" dirty="0">
              <a:solidFill>
                <a:schemeClr val="accent4"/>
              </a:solidFill>
              <a:latin typeface="Bitter" pitchFamily="50" charset="-52"/>
            </a:endParaRPr>
          </a:p>
          <a:p>
            <a:pPr algn="ctr"/>
            <a:r>
              <a:rPr lang="ru-RU" sz="1100" dirty="0">
                <a:solidFill>
                  <a:schemeClr val="accent4"/>
                </a:solidFill>
                <a:latin typeface="Bitter" pitchFamily="50" charset="-52"/>
              </a:rPr>
              <a:t>-</a:t>
            </a:r>
            <a:r>
              <a:rPr lang="ru-RU" sz="1100" dirty="0" smtClean="0">
                <a:solidFill>
                  <a:schemeClr val="accent4"/>
                </a:solidFill>
                <a:latin typeface="Bitter" pitchFamily="50" charset="-52"/>
              </a:rPr>
              <a:t>тонка</a:t>
            </a:r>
            <a:endParaRPr lang="ru-RU" sz="1100" dirty="0">
              <a:solidFill>
                <a:schemeClr val="accent4"/>
              </a:solidFill>
              <a:latin typeface="Bitter" pitchFamily="50" charset="-52"/>
            </a:endParaRPr>
          </a:p>
          <a:p>
            <a:pPr algn="ctr"/>
            <a:r>
              <a:rPr lang="ru-RU" sz="1100" dirty="0">
                <a:solidFill>
                  <a:schemeClr val="accent4"/>
                </a:solidFill>
                <a:latin typeface="Bitter" pitchFamily="50" charset="-52"/>
              </a:rPr>
              <a:t>-</a:t>
            </a:r>
            <a:r>
              <a:rPr lang="ru-RU" sz="1100" dirty="0" err="1" smtClean="0">
                <a:solidFill>
                  <a:schemeClr val="accent4"/>
                </a:solidFill>
                <a:latin typeface="Bitter" pitchFamily="50" charset="-52"/>
              </a:rPr>
              <a:t>ета</a:t>
            </a:r>
            <a:endParaRPr lang="ru-RU" sz="1100" dirty="0">
              <a:solidFill>
                <a:schemeClr val="accent4"/>
              </a:solidFill>
              <a:latin typeface="Bitter" pitchFamily="50" charset="-52"/>
            </a:endParaRPr>
          </a:p>
          <a:p>
            <a:pPr algn="ctr"/>
            <a:r>
              <a:rPr lang="ru-RU" sz="1100" dirty="0">
                <a:solidFill>
                  <a:schemeClr val="accent4"/>
                </a:solidFill>
                <a:latin typeface="Bitter" pitchFamily="50" charset="-52"/>
              </a:rPr>
              <a:t>-</a:t>
            </a:r>
            <a:r>
              <a:rPr lang="ru-RU" sz="1100" dirty="0" smtClean="0">
                <a:solidFill>
                  <a:schemeClr val="accent4"/>
                </a:solidFill>
                <a:latin typeface="Bitter" pitchFamily="50" charset="-52"/>
              </a:rPr>
              <a:t>туз</a:t>
            </a:r>
            <a:endParaRPr lang="ru-RU" sz="1100" dirty="0">
              <a:solidFill>
                <a:schemeClr val="accent4"/>
              </a:solidFill>
              <a:latin typeface="Bitter" pitchFamily="50" charset="-52"/>
            </a:endParaRPr>
          </a:p>
          <a:p>
            <a:pPr algn="ctr"/>
            <a:r>
              <a:rPr lang="ru-RU" sz="1100" dirty="0" smtClean="0">
                <a:solidFill>
                  <a:schemeClr val="accent4"/>
                </a:solidFill>
                <a:latin typeface="Bitter" pitchFamily="50" charset="-52"/>
              </a:rPr>
              <a:t>кар-р-р</a:t>
            </a:r>
            <a:endParaRPr lang="ru-RU" sz="1100" dirty="0">
              <a:solidFill>
                <a:schemeClr val="accent4"/>
              </a:solidFill>
              <a:latin typeface="Bitter" pitchFamily="50" charset="-52"/>
            </a:endParaRPr>
          </a:p>
          <a:p>
            <a:pPr algn="ctr"/>
            <a:r>
              <a:rPr lang="ru-RU" sz="1100" dirty="0">
                <a:solidFill>
                  <a:schemeClr val="accent4"/>
                </a:solidFill>
                <a:latin typeface="Bitter" pitchFamily="50" charset="-52"/>
              </a:rPr>
              <a:t>-</a:t>
            </a:r>
            <a:r>
              <a:rPr lang="ru-RU" sz="1100" dirty="0" smtClean="0">
                <a:solidFill>
                  <a:schemeClr val="accent4"/>
                </a:solidFill>
                <a:latin typeface="Bitter" pitchFamily="50" charset="-52"/>
              </a:rPr>
              <a:t>низ</a:t>
            </a:r>
            <a:endParaRPr lang="ru-RU" sz="1100" dirty="0">
              <a:solidFill>
                <a:schemeClr val="accent4"/>
              </a:solidFill>
              <a:latin typeface="Bitter" pitchFamily="50" charset="-52"/>
            </a:endParaRPr>
          </a:p>
          <a:p>
            <a:pPr algn="ctr"/>
            <a:r>
              <a:rPr lang="ru-RU" sz="1100" dirty="0">
                <a:solidFill>
                  <a:schemeClr val="accent4"/>
                </a:solidFill>
                <a:latin typeface="Bitter" pitchFamily="50" charset="-52"/>
              </a:rPr>
              <a:t>-</a:t>
            </a:r>
            <a:r>
              <a:rPr lang="ru-RU" sz="1100" dirty="0" err="1" smtClean="0">
                <a:solidFill>
                  <a:schemeClr val="accent4"/>
                </a:solidFill>
                <a:latin typeface="Bitter" pitchFamily="50" charset="-52"/>
              </a:rPr>
              <a:t>андаш</a:t>
            </a:r>
            <a:endParaRPr lang="ru-RU" sz="1100" dirty="0">
              <a:solidFill>
                <a:schemeClr val="accent4"/>
              </a:solidFill>
              <a:latin typeface="Bitter" pitchFamily="50" charset="-52"/>
            </a:endParaRPr>
          </a:p>
          <a:p>
            <a:pPr algn="ctr"/>
            <a:r>
              <a:rPr lang="ru-RU" sz="1100" dirty="0">
                <a:solidFill>
                  <a:schemeClr val="accent4"/>
                </a:solidFill>
                <a:latin typeface="Bitter" pitchFamily="50" charset="-52"/>
              </a:rPr>
              <a:t>-</a:t>
            </a:r>
            <a:r>
              <a:rPr lang="ru-RU" sz="1100" dirty="0" err="1" smtClean="0">
                <a:solidFill>
                  <a:schemeClr val="accent4"/>
                </a:solidFill>
                <a:latin typeface="Bitter" pitchFamily="50" charset="-52"/>
              </a:rPr>
              <a:t>амель</a:t>
            </a:r>
            <a:endParaRPr lang="ru-RU" sz="1100" dirty="0">
              <a:solidFill>
                <a:schemeClr val="accent4"/>
              </a:solidFill>
              <a:latin typeface="Bitter" pitchFamily="50" charset="-52"/>
            </a:endParaRPr>
          </a:p>
          <a:p>
            <a:pPr algn="ctr"/>
            <a:r>
              <a:rPr lang="ru-RU" sz="1100" dirty="0">
                <a:solidFill>
                  <a:schemeClr val="accent4"/>
                </a:solidFill>
                <a:latin typeface="Bitter" pitchFamily="50" charset="-52"/>
              </a:rPr>
              <a:t>-</a:t>
            </a:r>
            <a:r>
              <a:rPr lang="ru-RU" sz="1100" dirty="0" err="1">
                <a:solidFill>
                  <a:schemeClr val="accent4"/>
                </a:solidFill>
                <a:latin typeface="Bitter" pitchFamily="50" charset="-52"/>
              </a:rPr>
              <a:t>апуз</a:t>
            </a:r>
            <a:r>
              <a:rPr lang="ru-RU" sz="1100" dirty="0">
                <a:solidFill>
                  <a:schemeClr val="accent4"/>
                </a:solidFill>
                <a:latin typeface="Bitter" pitchFamily="50" charset="-52"/>
              </a:rPr>
              <a:t>.</a:t>
            </a:r>
          </a:p>
          <a:p>
            <a:pPr algn="ctr"/>
            <a:endParaRPr lang="ru-RU" sz="1100" dirty="0">
              <a:solidFill>
                <a:schemeClr val="accent4"/>
              </a:solidFill>
              <a:latin typeface="Bitter" pitchFamily="50" charset="-52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6156176" y="2708920"/>
            <a:ext cx="273630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200" b="1" dirty="0">
                <a:solidFill>
                  <a:schemeClr val="accent4"/>
                </a:solidFill>
                <a:latin typeface="Bitter" pitchFamily="50" charset="-52"/>
              </a:rPr>
              <a:t>Рассмотрите с ребенком картинки, попросите назвать предметы, изображенные на них:</a:t>
            </a:r>
          </a:p>
        </p:txBody>
      </p:sp>
      <p:sp>
        <p:nvSpPr>
          <p:cNvPr id="3" name="AutoShape 2" descr="https://mdou4nn.caduk.ru/DswMedia/rr-2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868582" y="3633688"/>
            <a:ext cx="3239922" cy="31076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61616678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https://cdn.eksmo.ru/v2/AST000000000127702/PDF/AST000000000127702-03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907704" y="616039"/>
            <a:ext cx="2716650" cy="37490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891736" y="641642"/>
            <a:ext cx="6912768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000" dirty="0" smtClean="0"/>
              <a:t> </a:t>
            </a:r>
          </a:p>
          <a:p>
            <a:endParaRPr lang="ru-RU" sz="1000" dirty="0" smtClean="0"/>
          </a:p>
          <a:p>
            <a:endParaRPr lang="ru-RU" sz="1000" dirty="0" smtClean="0"/>
          </a:p>
        </p:txBody>
      </p:sp>
      <p:sp>
        <p:nvSpPr>
          <p:cNvPr id="5" name="TextBox 4"/>
          <p:cNvSpPr txBox="1"/>
          <p:nvPr/>
        </p:nvSpPr>
        <p:spPr>
          <a:xfrm>
            <a:off x="1891736" y="462151"/>
            <a:ext cx="498452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 smtClean="0">
                <a:solidFill>
                  <a:schemeClr val="accent4"/>
                </a:solidFill>
                <a:latin typeface="Bitter" pitchFamily="50" charset="-52"/>
              </a:rPr>
              <a:t> </a:t>
            </a:r>
            <a:endParaRPr lang="ru-RU" sz="1400" dirty="0" smtClean="0">
              <a:solidFill>
                <a:schemeClr val="accent4"/>
              </a:solidFill>
              <a:latin typeface="Bitter" pitchFamily="50" charset="-52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067944" y="260648"/>
            <a:ext cx="5112569" cy="9741128"/>
          </a:xfrm>
          <a:prstGeom prst="rect">
            <a:avLst/>
          </a:prstGeom>
          <a:noFill/>
        </p:spPr>
        <p:txBody>
          <a:bodyPr wrap="square" numCol="2" rtlCol="0">
            <a:spAutoFit/>
          </a:bodyPr>
          <a:lstStyle/>
          <a:p>
            <a:pPr algn="ctr"/>
            <a:r>
              <a:rPr lang="ru-RU" sz="1100" b="1" dirty="0">
                <a:solidFill>
                  <a:schemeClr val="accent4"/>
                </a:solidFill>
                <a:latin typeface="Bitter" pitchFamily="50" charset="-52"/>
              </a:rPr>
              <a:t>Самуил Маршак «Про все на свете</a:t>
            </a:r>
            <a:r>
              <a:rPr lang="ru-RU" sz="1100" b="1" dirty="0" smtClean="0">
                <a:solidFill>
                  <a:schemeClr val="accent4"/>
                </a:solidFill>
                <a:latin typeface="Bitter" pitchFamily="50" charset="-52"/>
              </a:rPr>
              <a:t>»</a:t>
            </a:r>
          </a:p>
          <a:p>
            <a:pPr algn="ctr"/>
            <a:endParaRPr lang="ru-RU" sz="1100" b="1" dirty="0">
              <a:solidFill>
                <a:schemeClr val="accent4"/>
              </a:solidFill>
              <a:latin typeface="Bitter" pitchFamily="50" charset="-52"/>
            </a:endParaRPr>
          </a:p>
          <a:p>
            <a:pPr algn="ctr"/>
            <a:r>
              <a:rPr lang="ru-RU" sz="1200" dirty="0">
                <a:solidFill>
                  <a:schemeClr val="accent4"/>
                </a:solidFill>
                <a:latin typeface="Bitter" pitchFamily="50" charset="-52"/>
              </a:rPr>
              <a:t>Аист жил у нас на крыше,</a:t>
            </a:r>
          </a:p>
          <a:p>
            <a:pPr algn="ctr"/>
            <a:r>
              <a:rPr lang="ru-RU" sz="1200" dirty="0">
                <a:solidFill>
                  <a:schemeClr val="accent4"/>
                </a:solidFill>
                <a:latin typeface="Bitter" pitchFamily="50" charset="-52"/>
              </a:rPr>
              <a:t>А в подполье жили мыши.</a:t>
            </a:r>
          </a:p>
          <a:p>
            <a:pPr algn="ctr"/>
            <a:r>
              <a:rPr lang="ru-RU" sz="1200" dirty="0">
                <a:solidFill>
                  <a:schemeClr val="accent4"/>
                </a:solidFill>
                <a:latin typeface="Bitter" pitchFamily="50" charset="-52"/>
              </a:rPr>
              <a:t>Бегемот разинул рот —</a:t>
            </a:r>
          </a:p>
          <a:p>
            <a:pPr algn="ctr"/>
            <a:r>
              <a:rPr lang="ru-RU" sz="1200" dirty="0">
                <a:solidFill>
                  <a:schemeClr val="accent4"/>
                </a:solidFill>
                <a:latin typeface="Bitter" pitchFamily="50" charset="-52"/>
              </a:rPr>
              <a:t>Булку просит бегемот.</a:t>
            </a:r>
          </a:p>
          <a:p>
            <a:pPr algn="ctr"/>
            <a:r>
              <a:rPr lang="ru-RU" sz="1200" dirty="0">
                <a:solidFill>
                  <a:schemeClr val="accent4"/>
                </a:solidFill>
                <a:latin typeface="Bitter" pitchFamily="50" charset="-52"/>
              </a:rPr>
              <a:t>Воробей влетел в окно,</a:t>
            </a:r>
          </a:p>
          <a:p>
            <a:pPr algn="ctr"/>
            <a:r>
              <a:rPr lang="ru-RU" sz="1200" dirty="0">
                <a:solidFill>
                  <a:schemeClr val="accent4"/>
                </a:solidFill>
                <a:latin typeface="Bitter" pitchFamily="50" charset="-52"/>
              </a:rPr>
              <a:t>В кладовой клюет пшено.</a:t>
            </a:r>
          </a:p>
          <a:p>
            <a:pPr algn="ctr"/>
            <a:r>
              <a:rPr lang="ru-RU" sz="1200" dirty="0">
                <a:solidFill>
                  <a:schemeClr val="accent4"/>
                </a:solidFill>
                <a:latin typeface="Bitter" pitchFamily="50" charset="-52"/>
              </a:rPr>
              <a:t>Гриб растет среди дорожки,</a:t>
            </a:r>
          </a:p>
          <a:p>
            <a:pPr algn="ctr"/>
            <a:r>
              <a:rPr lang="ru-RU" sz="1200" dirty="0">
                <a:solidFill>
                  <a:schemeClr val="accent4"/>
                </a:solidFill>
                <a:latin typeface="Bitter" pitchFamily="50" charset="-52"/>
              </a:rPr>
              <a:t>Голова на тонкой ножке.</a:t>
            </a:r>
          </a:p>
          <a:p>
            <a:pPr algn="ctr"/>
            <a:r>
              <a:rPr lang="ru-RU" sz="1200" dirty="0">
                <a:solidFill>
                  <a:schemeClr val="accent4"/>
                </a:solidFill>
                <a:latin typeface="Bitter" pitchFamily="50" charset="-52"/>
              </a:rPr>
              <a:t>Дятел жил в дупле пустом,</a:t>
            </a:r>
          </a:p>
          <a:p>
            <a:pPr algn="ctr"/>
            <a:r>
              <a:rPr lang="ru-RU" sz="1200" dirty="0">
                <a:solidFill>
                  <a:schemeClr val="accent4"/>
                </a:solidFill>
                <a:latin typeface="Bitter" pitchFamily="50" charset="-52"/>
              </a:rPr>
              <a:t>Дуб долбил, как долотом.</a:t>
            </a:r>
          </a:p>
          <a:p>
            <a:pPr algn="ctr"/>
            <a:r>
              <a:rPr lang="ru-RU" sz="1200" dirty="0">
                <a:solidFill>
                  <a:schemeClr val="accent4"/>
                </a:solidFill>
                <a:latin typeface="Bitter" pitchFamily="50" charset="-52"/>
              </a:rPr>
              <a:t>Ель на </a:t>
            </a:r>
            <a:r>
              <a:rPr lang="ru-RU" sz="1200" dirty="0" err="1">
                <a:solidFill>
                  <a:schemeClr val="accent4"/>
                </a:solidFill>
                <a:latin typeface="Bitter" pitchFamily="50" charset="-52"/>
              </a:rPr>
              <a:t>ѐжика</a:t>
            </a:r>
            <a:r>
              <a:rPr lang="ru-RU" sz="1200" dirty="0">
                <a:solidFill>
                  <a:schemeClr val="accent4"/>
                </a:solidFill>
                <a:latin typeface="Bitter" pitchFamily="50" charset="-52"/>
              </a:rPr>
              <a:t> похожа:</a:t>
            </a:r>
          </a:p>
          <a:p>
            <a:pPr algn="ctr"/>
            <a:r>
              <a:rPr lang="ru-RU" sz="1200" dirty="0">
                <a:solidFill>
                  <a:schemeClr val="accent4"/>
                </a:solidFill>
                <a:latin typeface="Bitter" pitchFamily="50" charset="-52"/>
              </a:rPr>
              <a:t>Ёж в иголках, елка тоже.</a:t>
            </a:r>
          </a:p>
          <a:p>
            <a:pPr algn="ctr"/>
            <a:r>
              <a:rPr lang="ru-RU" sz="1200" dirty="0">
                <a:solidFill>
                  <a:schemeClr val="accent4"/>
                </a:solidFill>
                <a:latin typeface="Bitter" pitchFamily="50" charset="-52"/>
              </a:rPr>
              <a:t>Жук упал и встать не может,</a:t>
            </a:r>
          </a:p>
          <a:p>
            <a:pPr algn="ctr"/>
            <a:r>
              <a:rPr lang="ru-RU" sz="1200" dirty="0">
                <a:solidFill>
                  <a:schemeClr val="accent4"/>
                </a:solidFill>
                <a:latin typeface="Bitter" pitchFamily="50" charset="-52"/>
              </a:rPr>
              <a:t>Ждет он, кто ему поможет.</a:t>
            </a:r>
          </a:p>
          <a:p>
            <a:pPr algn="ctr"/>
            <a:r>
              <a:rPr lang="ru-RU" sz="1200" dirty="0">
                <a:solidFill>
                  <a:schemeClr val="accent4"/>
                </a:solidFill>
                <a:latin typeface="Bitter" pitchFamily="50" charset="-52"/>
              </a:rPr>
              <a:t>Звезды видели мы днем</a:t>
            </a:r>
          </a:p>
          <a:p>
            <a:pPr algn="ctr"/>
            <a:r>
              <a:rPr lang="ru-RU" sz="1200" dirty="0">
                <a:solidFill>
                  <a:schemeClr val="accent4"/>
                </a:solidFill>
                <a:latin typeface="Bitter" pitchFamily="50" charset="-52"/>
              </a:rPr>
              <a:t>За рекою над Кремлем.</a:t>
            </a:r>
          </a:p>
          <a:p>
            <a:pPr algn="ctr"/>
            <a:r>
              <a:rPr lang="ru-RU" sz="1200" dirty="0">
                <a:solidFill>
                  <a:schemeClr val="accent4"/>
                </a:solidFill>
                <a:latin typeface="Bitter" pitchFamily="50" charset="-52"/>
              </a:rPr>
              <a:t>Иней лег на ветви ели,</a:t>
            </a:r>
          </a:p>
          <a:p>
            <a:pPr algn="ctr"/>
            <a:r>
              <a:rPr lang="ru-RU" sz="1200" dirty="0">
                <a:solidFill>
                  <a:schemeClr val="accent4"/>
                </a:solidFill>
                <a:latin typeface="Bitter" pitchFamily="50" charset="-52"/>
              </a:rPr>
              <a:t>Иглы за ночь побелели.</a:t>
            </a:r>
          </a:p>
          <a:p>
            <a:pPr algn="ctr"/>
            <a:r>
              <a:rPr lang="ru-RU" sz="1200" dirty="0">
                <a:solidFill>
                  <a:schemeClr val="accent4"/>
                </a:solidFill>
                <a:latin typeface="Bitter" pitchFamily="50" charset="-52"/>
              </a:rPr>
              <a:t>Кот ловил мышей и крыс,</a:t>
            </a:r>
          </a:p>
          <a:p>
            <a:pPr algn="ctr"/>
            <a:r>
              <a:rPr lang="ru-RU" sz="1200" dirty="0">
                <a:solidFill>
                  <a:schemeClr val="accent4"/>
                </a:solidFill>
                <a:latin typeface="Bitter" pitchFamily="50" charset="-52"/>
              </a:rPr>
              <a:t>Кролик лист капустный грыз.</a:t>
            </a:r>
          </a:p>
          <a:p>
            <a:pPr algn="ctr"/>
            <a:r>
              <a:rPr lang="ru-RU" sz="1200" dirty="0">
                <a:solidFill>
                  <a:schemeClr val="accent4"/>
                </a:solidFill>
                <a:latin typeface="Bitter" pitchFamily="50" charset="-52"/>
              </a:rPr>
              <a:t>Лодки по морю плывут,</a:t>
            </a:r>
          </a:p>
          <a:p>
            <a:pPr algn="ctr"/>
            <a:r>
              <a:rPr lang="ru-RU" sz="1200" dirty="0">
                <a:solidFill>
                  <a:schemeClr val="accent4"/>
                </a:solidFill>
                <a:latin typeface="Bitter" pitchFamily="50" charset="-52"/>
              </a:rPr>
              <a:t>Люди веслами гребут.</a:t>
            </a:r>
          </a:p>
          <a:p>
            <a:pPr algn="ctr"/>
            <a:r>
              <a:rPr lang="ru-RU" sz="1200" dirty="0">
                <a:solidFill>
                  <a:schemeClr val="accent4"/>
                </a:solidFill>
                <a:latin typeface="Bitter" pitchFamily="50" charset="-52"/>
              </a:rPr>
              <a:t>Мед в лесу медведь нашел:</a:t>
            </a:r>
          </a:p>
          <a:p>
            <a:pPr algn="ctr"/>
            <a:r>
              <a:rPr lang="ru-RU" sz="1200" dirty="0">
                <a:solidFill>
                  <a:schemeClr val="accent4"/>
                </a:solidFill>
                <a:latin typeface="Bitter" pitchFamily="50" charset="-52"/>
              </a:rPr>
              <a:t>Мало меда, много пчел.</a:t>
            </a:r>
          </a:p>
          <a:p>
            <a:pPr algn="ctr"/>
            <a:r>
              <a:rPr lang="ru-RU" sz="1200" dirty="0" err="1">
                <a:solidFill>
                  <a:schemeClr val="accent4"/>
                </a:solidFill>
                <a:latin typeface="Bitter" pitchFamily="50" charset="-52"/>
              </a:rPr>
              <a:t>Hосорог</a:t>
            </a:r>
            <a:r>
              <a:rPr lang="ru-RU" sz="1200" dirty="0">
                <a:solidFill>
                  <a:schemeClr val="accent4"/>
                </a:solidFill>
                <a:latin typeface="Bitter" pitchFamily="50" charset="-52"/>
              </a:rPr>
              <a:t> бодает рогом —</a:t>
            </a:r>
          </a:p>
          <a:p>
            <a:pPr algn="ctr"/>
            <a:r>
              <a:rPr lang="ru-RU" sz="1200" dirty="0" err="1">
                <a:solidFill>
                  <a:schemeClr val="accent4"/>
                </a:solidFill>
                <a:latin typeface="Bitter" pitchFamily="50" charset="-52"/>
              </a:rPr>
              <a:t>Hе</a:t>
            </a:r>
            <a:r>
              <a:rPr lang="ru-RU" sz="1200" dirty="0">
                <a:solidFill>
                  <a:schemeClr val="accent4"/>
                </a:solidFill>
                <a:latin typeface="Bitter" pitchFamily="50" charset="-52"/>
              </a:rPr>
              <a:t> шутите с </a:t>
            </a:r>
            <a:r>
              <a:rPr lang="ru-RU" sz="1200" dirty="0" smtClean="0">
                <a:solidFill>
                  <a:schemeClr val="accent4"/>
                </a:solidFill>
                <a:latin typeface="Bitter" pitchFamily="50" charset="-52"/>
              </a:rPr>
              <a:t>носорогом.</a:t>
            </a:r>
            <a:endParaRPr lang="ru-RU" sz="1200" dirty="0">
              <a:solidFill>
                <a:schemeClr val="accent4"/>
              </a:solidFill>
              <a:latin typeface="Bitter" pitchFamily="50" charset="-52"/>
            </a:endParaRPr>
          </a:p>
          <a:p>
            <a:pPr algn="ctr"/>
            <a:r>
              <a:rPr lang="ru-RU" sz="1200" dirty="0">
                <a:solidFill>
                  <a:schemeClr val="accent4"/>
                </a:solidFill>
                <a:latin typeface="Bitter" pitchFamily="50" charset="-52"/>
              </a:rPr>
              <a:t>Ослик был сегодня зол:</a:t>
            </a:r>
          </a:p>
          <a:p>
            <a:pPr algn="ctr"/>
            <a:r>
              <a:rPr lang="ru-RU" sz="1200" dirty="0">
                <a:solidFill>
                  <a:schemeClr val="accent4"/>
                </a:solidFill>
                <a:latin typeface="Bitter" pitchFamily="50" charset="-52"/>
              </a:rPr>
              <a:t>Он узнал, что он — осел.</a:t>
            </a:r>
          </a:p>
          <a:p>
            <a:pPr algn="ctr"/>
            <a:r>
              <a:rPr lang="ru-RU" sz="1200" dirty="0">
                <a:solidFill>
                  <a:schemeClr val="accent4"/>
                </a:solidFill>
                <a:latin typeface="Bitter" pitchFamily="50" charset="-52"/>
              </a:rPr>
              <a:t>Панцирь носит черепаха,</a:t>
            </a:r>
          </a:p>
          <a:p>
            <a:pPr algn="ctr"/>
            <a:r>
              <a:rPr lang="ru-RU" sz="1200" dirty="0">
                <a:solidFill>
                  <a:schemeClr val="accent4"/>
                </a:solidFill>
                <a:latin typeface="Bitter" pitchFamily="50" charset="-52"/>
              </a:rPr>
              <a:t>Прячет голову от страха</a:t>
            </a:r>
            <a:r>
              <a:rPr lang="ru-RU" sz="1200" dirty="0" smtClean="0">
                <a:solidFill>
                  <a:schemeClr val="accent4"/>
                </a:solidFill>
                <a:latin typeface="Bitter" pitchFamily="50" charset="-52"/>
              </a:rPr>
              <a:t>.</a:t>
            </a:r>
          </a:p>
          <a:p>
            <a:pPr algn="ctr"/>
            <a:endParaRPr lang="ru-RU" sz="1200" dirty="0" smtClean="0">
              <a:solidFill>
                <a:schemeClr val="accent4"/>
              </a:solidFill>
              <a:latin typeface="Bitter" pitchFamily="50" charset="-52"/>
            </a:endParaRPr>
          </a:p>
          <a:p>
            <a:pPr algn="ctr"/>
            <a:endParaRPr lang="ru-RU" sz="1200" dirty="0">
              <a:solidFill>
                <a:schemeClr val="accent4"/>
              </a:solidFill>
              <a:latin typeface="Bitter" pitchFamily="50" charset="-52"/>
            </a:endParaRPr>
          </a:p>
          <a:p>
            <a:pPr algn="ctr"/>
            <a:endParaRPr lang="ru-RU" sz="1200" dirty="0" smtClean="0">
              <a:solidFill>
                <a:schemeClr val="accent4"/>
              </a:solidFill>
              <a:latin typeface="Bitter" pitchFamily="50" charset="-52"/>
            </a:endParaRPr>
          </a:p>
          <a:p>
            <a:pPr algn="ctr"/>
            <a:endParaRPr lang="ru-RU" sz="1200" dirty="0">
              <a:solidFill>
                <a:schemeClr val="accent4"/>
              </a:solidFill>
              <a:latin typeface="Bitter" pitchFamily="50" charset="-52"/>
            </a:endParaRPr>
          </a:p>
          <a:p>
            <a:pPr algn="ctr"/>
            <a:endParaRPr lang="ru-RU" sz="1200" dirty="0" smtClean="0">
              <a:solidFill>
                <a:schemeClr val="accent4"/>
              </a:solidFill>
              <a:latin typeface="Bitter" pitchFamily="50" charset="-52"/>
            </a:endParaRPr>
          </a:p>
          <a:p>
            <a:pPr algn="ctr"/>
            <a:endParaRPr lang="ru-RU" sz="1200" dirty="0">
              <a:solidFill>
                <a:schemeClr val="accent4"/>
              </a:solidFill>
              <a:latin typeface="Bitter" pitchFamily="50" charset="-52"/>
            </a:endParaRPr>
          </a:p>
          <a:p>
            <a:pPr algn="ctr"/>
            <a:endParaRPr lang="ru-RU" sz="1200" dirty="0" smtClean="0">
              <a:solidFill>
                <a:schemeClr val="accent4"/>
              </a:solidFill>
              <a:latin typeface="Bitter" pitchFamily="50" charset="-52"/>
            </a:endParaRPr>
          </a:p>
          <a:p>
            <a:pPr algn="ctr"/>
            <a:endParaRPr lang="ru-RU" sz="1200" dirty="0">
              <a:solidFill>
                <a:schemeClr val="accent4"/>
              </a:solidFill>
              <a:latin typeface="Bitter" pitchFamily="50" charset="-52"/>
            </a:endParaRPr>
          </a:p>
          <a:p>
            <a:pPr algn="ctr"/>
            <a:endParaRPr lang="ru-RU" sz="1200" dirty="0" smtClean="0">
              <a:solidFill>
                <a:schemeClr val="accent4"/>
              </a:solidFill>
              <a:latin typeface="Bitter" pitchFamily="50" charset="-52"/>
            </a:endParaRPr>
          </a:p>
          <a:p>
            <a:pPr algn="ctr"/>
            <a:endParaRPr lang="ru-RU" sz="1200" dirty="0">
              <a:solidFill>
                <a:schemeClr val="accent4"/>
              </a:solidFill>
              <a:latin typeface="Bitter" pitchFamily="50" charset="-52"/>
            </a:endParaRPr>
          </a:p>
          <a:p>
            <a:pPr algn="ctr"/>
            <a:endParaRPr lang="ru-RU" sz="1200" dirty="0" smtClean="0">
              <a:solidFill>
                <a:schemeClr val="accent4"/>
              </a:solidFill>
              <a:latin typeface="Bitter" pitchFamily="50" charset="-52"/>
            </a:endParaRPr>
          </a:p>
          <a:p>
            <a:pPr algn="ctr"/>
            <a:endParaRPr lang="ru-RU" sz="1200" dirty="0">
              <a:solidFill>
                <a:schemeClr val="accent4"/>
              </a:solidFill>
              <a:latin typeface="Bitter" pitchFamily="50" charset="-52"/>
            </a:endParaRPr>
          </a:p>
          <a:p>
            <a:pPr algn="ctr"/>
            <a:endParaRPr lang="ru-RU" sz="1200" dirty="0" smtClean="0">
              <a:solidFill>
                <a:schemeClr val="accent4"/>
              </a:solidFill>
              <a:latin typeface="Bitter" pitchFamily="50" charset="-52"/>
            </a:endParaRPr>
          </a:p>
          <a:p>
            <a:pPr algn="ctr"/>
            <a:endParaRPr lang="ru-RU" sz="1200" dirty="0">
              <a:solidFill>
                <a:schemeClr val="accent4"/>
              </a:solidFill>
              <a:latin typeface="Bitter" pitchFamily="50" charset="-52"/>
            </a:endParaRPr>
          </a:p>
          <a:p>
            <a:pPr algn="ctr"/>
            <a:endParaRPr lang="ru-RU" sz="1200" dirty="0" smtClean="0">
              <a:solidFill>
                <a:schemeClr val="accent4"/>
              </a:solidFill>
              <a:latin typeface="Bitter" pitchFamily="50" charset="-52"/>
            </a:endParaRPr>
          </a:p>
          <a:p>
            <a:pPr algn="ctr"/>
            <a:endParaRPr lang="ru-RU" sz="1200" dirty="0">
              <a:solidFill>
                <a:schemeClr val="accent4"/>
              </a:solidFill>
              <a:latin typeface="Bitter" pitchFamily="50" charset="-52"/>
            </a:endParaRPr>
          </a:p>
          <a:p>
            <a:pPr algn="ctr"/>
            <a:endParaRPr lang="ru-RU" sz="1200" dirty="0" smtClean="0">
              <a:solidFill>
                <a:schemeClr val="accent4"/>
              </a:solidFill>
              <a:latin typeface="Bitter" pitchFamily="50" charset="-52"/>
            </a:endParaRPr>
          </a:p>
          <a:p>
            <a:pPr algn="ctr"/>
            <a:endParaRPr lang="ru-RU" sz="1200" dirty="0">
              <a:solidFill>
                <a:schemeClr val="accent4"/>
              </a:solidFill>
              <a:latin typeface="Bitter" pitchFamily="50" charset="-52"/>
            </a:endParaRPr>
          </a:p>
          <a:p>
            <a:pPr algn="ctr"/>
            <a:endParaRPr lang="ru-RU" sz="1200" dirty="0" smtClean="0">
              <a:solidFill>
                <a:schemeClr val="accent4"/>
              </a:solidFill>
              <a:latin typeface="Bitter" pitchFamily="50" charset="-52"/>
            </a:endParaRPr>
          </a:p>
          <a:p>
            <a:pPr algn="ctr"/>
            <a:endParaRPr lang="ru-RU" sz="1200" dirty="0">
              <a:solidFill>
                <a:schemeClr val="accent4"/>
              </a:solidFill>
              <a:latin typeface="Bitter" pitchFamily="50" charset="-52"/>
            </a:endParaRPr>
          </a:p>
          <a:p>
            <a:pPr algn="ctr"/>
            <a:endParaRPr lang="ru-RU" sz="1200" dirty="0" smtClean="0">
              <a:solidFill>
                <a:schemeClr val="accent4"/>
              </a:solidFill>
              <a:latin typeface="Bitter" pitchFamily="50" charset="-52"/>
            </a:endParaRPr>
          </a:p>
          <a:p>
            <a:pPr algn="ctr"/>
            <a:endParaRPr lang="ru-RU" sz="1200" dirty="0">
              <a:solidFill>
                <a:schemeClr val="accent4"/>
              </a:solidFill>
              <a:latin typeface="Bitter" pitchFamily="50" charset="-52"/>
            </a:endParaRPr>
          </a:p>
          <a:p>
            <a:pPr algn="ctr"/>
            <a:endParaRPr lang="ru-RU" sz="1200" dirty="0" smtClean="0">
              <a:solidFill>
                <a:schemeClr val="accent4"/>
              </a:solidFill>
              <a:latin typeface="Bitter" pitchFamily="50" charset="-52"/>
            </a:endParaRPr>
          </a:p>
          <a:p>
            <a:pPr algn="ctr"/>
            <a:endParaRPr lang="ru-RU" sz="1200" dirty="0" smtClean="0">
              <a:solidFill>
                <a:schemeClr val="accent4"/>
              </a:solidFill>
              <a:latin typeface="Bitter" pitchFamily="50" charset="-52"/>
            </a:endParaRPr>
          </a:p>
          <a:p>
            <a:pPr algn="ctr"/>
            <a:endParaRPr lang="ru-RU" sz="1200" dirty="0">
              <a:solidFill>
                <a:schemeClr val="accent4"/>
              </a:solidFill>
              <a:latin typeface="Bitter" pitchFamily="50" charset="-52"/>
            </a:endParaRPr>
          </a:p>
          <a:p>
            <a:pPr algn="ctr"/>
            <a:endParaRPr lang="ru-RU" sz="1200" dirty="0">
              <a:solidFill>
                <a:schemeClr val="accent4"/>
              </a:solidFill>
              <a:latin typeface="Bitter" pitchFamily="50" charset="-52"/>
            </a:endParaRPr>
          </a:p>
          <a:p>
            <a:pPr algn="ctr"/>
            <a:r>
              <a:rPr lang="ru-RU" sz="1200" dirty="0">
                <a:solidFill>
                  <a:schemeClr val="accent4"/>
                </a:solidFill>
                <a:latin typeface="Bitter" pitchFamily="50" charset="-52"/>
              </a:rPr>
              <a:t>Роет </a:t>
            </a:r>
            <a:r>
              <a:rPr lang="ru-RU" sz="1200" dirty="0" smtClean="0">
                <a:solidFill>
                  <a:schemeClr val="accent4"/>
                </a:solidFill>
                <a:latin typeface="Bitter" pitchFamily="50" charset="-52"/>
              </a:rPr>
              <a:t> землю </a:t>
            </a:r>
            <a:r>
              <a:rPr lang="ru-RU" sz="1200" dirty="0">
                <a:solidFill>
                  <a:schemeClr val="accent4"/>
                </a:solidFill>
                <a:latin typeface="Bitter" pitchFamily="50" charset="-52"/>
              </a:rPr>
              <a:t>серый крот —</a:t>
            </a:r>
          </a:p>
          <a:p>
            <a:pPr algn="ctr"/>
            <a:r>
              <a:rPr lang="ru-RU" sz="1200" dirty="0">
                <a:solidFill>
                  <a:schemeClr val="accent4"/>
                </a:solidFill>
                <a:latin typeface="Bitter" pitchFamily="50" charset="-52"/>
              </a:rPr>
              <a:t>Разоряет огород.</a:t>
            </a:r>
          </a:p>
          <a:p>
            <a:pPr algn="ctr"/>
            <a:r>
              <a:rPr lang="ru-RU" sz="1200" dirty="0">
                <a:solidFill>
                  <a:schemeClr val="accent4"/>
                </a:solidFill>
                <a:latin typeface="Bitter" pitchFamily="50" charset="-52"/>
              </a:rPr>
              <a:t>Спит спокойно старый слон,</a:t>
            </a:r>
          </a:p>
          <a:p>
            <a:pPr algn="ctr"/>
            <a:r>
              <a:rPr lang="ru-RU" sz="1200" dirty="0">
                <a:solidFill>
                  <a:schemeClr val="accent4"/>
                </a:solidFill>
                <a:latin typeface="Bitter" pitchFamily="50" charset="-52"/>
              </a:rPr>
              <a:t>Стоя спать умеет он.</a:t>
            </a:r>
          </a:p>
          <a:p>
            <a:pPr algn="ctr"/>
            <a:r>
              <a:rPr lang="ru-RU" sz="1200" dirty="0">
                <a:solidFill>
                  <a:schemeClr val="accent4"/>
                </a:solidFill>
                <a:latin typeface="Bitter" pitchFamily="50" charset="-52"/>
              </a:rPr>
              <a:t>Таракан живет за печкой,</a:t>
            </a:r>
          </a:p>
          <a:p>
            <a:pPr algn="ctr"/>
            <a:r>
              <a:rPr lang="ru-RU" sz="1200" dirty="0">
                <a:solidFill>
                  <a:schemeClr val="accent4"/>
                </a:solidFill>
                <a:latin typeface="Bitter" pitchFamily="50" charset="-52"/>
              </a:rPr>
              <a:t>То-то теплое местечко.</a:t>
            </a:r>
          </a:p>
          <a:p>
            <a:pPr algn="ctr"/>
            <a:r>
              <a:rPr lang="ru-RU" sz="1200" dirty="0">
                <a:solidFill>
                  <a:schemeClr val="accent4"/>
                </a:solidFill>
                <a:latin typeface="Bitter" pitchFamily="50" charset="-52"/>
              </a:rPr>
              <a:t>Ученик учил уроки —</a:t>
            </a:r>
          </a:p>
          <a:p>
            <a:pPr algn="ctr"/>
            <a:r>
              <a:rPr lang="ru-RU" sz="1200" dirty="0">
                <a:solidFill>
                  <a:schemeClr val="accent4"/>
                </a:solidFill>
                <a:latin typeface="Bitter" pitchFamily="50" charset="-52"/>
              </a:rPr>
              <a:t>У него в чернилах щеки.</a:t>
            </a:r>
          </a:p>
          <a:p>
            <a:pPr algn="ctr"/>
            <a:r>
              <a:rPr lang="ru-RU" sz="1200" dirty="0">
                <a:solidFill>
                  <a:schemeClr val="accent4"/>
                </a:solidFill>
                <a:latin typeface="Bitter" pitchFamily="50" charset="-52"/>
              </a:rPr>
              <a:t>Флот плывет к родной земле,</a:t>
            </a:r>
          </a:p>
          <a:p>
            <a:pPr algn="ctr"/>
            <a:r>
              <a:rPr lang="ru-RU" sz="1200" dirty="0">
                <a:solidFill>
                  <a:schemeClr val="accent4"/>
                </a:solidFill>
                <a:latin typeface="Bitter" pitchFamily="50" charset="-52"/>
              </a:rPr>
              <a:t>Флаг на каждом корабле.</a:t>
            </a:r>
          </a:p>
          <a:p>
            <a:pPr algn="ctr"/>
            <a:r>
              <a:rPr lang="ru-RU" sz="1200" dirty="0">
                <a:solidFill>
                  <a:schemeClr val="accent4"/>
                </a:solidFill>
                <a:latin typeface="Bitter" pitchFamily="50" charset="-52"/>
              </a:rPr>
              <a:t>Ходит по лесу хорек —</a:t>
            </a:r>
          </a:p>
          <a:p>
            <a:pPr algn="ctr"/>
            <a:r>
              <a:rPr lang="ru-RU" sz="1200" dirty="0">
                <a:solidFill>
                  <a:schemeClr val="accent4"/>
                </a:solidFill>
                <a:latin typeface="Bitter" pitchFamily="50" charset="-52"/>
              </a:rPr>
              <a:t>Хищный маленький зверек.</a:t>
            </a:r>
          </a:p>
          <a:p>
            <a:pPr algn="ctr"/>
            <a:r>
              <a:rPr lang="ru-RU" sz="1200" dirty="0">
                <a:solidFill>
                  <a:schemeClr val="accent4"/>
                </a:solidFill>
                <a:latin typeface="Bitter" pitchFamily="50" charset="-52"/>
              </a:rPr>
              <a:t>Цапля важная, носатая</a:t>
            </a:r>
          </a:p>
          <a:p>
            <a:pPr algn="ctr"/>
            <a:r>
              <a:rPr lang="ru-RU" sz="1200" dirty="0">
                <a:solidFill>
                  <a:schemeClr val="accent4"/>
                </a:solidFill>
                <a:latin typeface="Bitter" pitchFamily="50" charset="-52"/>
              </a:rPr>
              <a:t>Целый день стоит, как статуя.</a:t>
            </a:r>
          </a:p>
          <a:p>
            <a:pPr algn="ctr"/>
            <a:r>
              <a:rPr lang="ru-RU" sz="1200" dirty="0">
                <a:solidFill>
                  <a:schemeClr val="accent4"/>
                </a:solidFill>
                <a:latin typeface="Bitter" pitchFamily="50" charset="-52"/>
              </a:rPr>
              <a:t>Часовщик прищурил глаз:</a:t>
            </a:r>
          </a:p>
          <a:p>
            <a:pPr algn="ctr"/>
            <a:r>
              <a:rPr lang="ru-RU" sz="1200" dirty="0">
                <a:solidFill>
                  <a:schemeClr val="accent4"/>
                </a:solidFill>
                <a:latin typeface="Bitter" pitchFamily="50" charset="-52"/>
              </a:rPr>
              <a:t>Чинит часики для нас.</a:t>
            </a:r>
          </a:p>
          <a:p>
            <a:pPr algn="ctr"/>
            <a:r>
              <a:rPr lang="ru-RU" sz="1200" dirty="0">
                <a:solidFill>
                  <a:schemeClr val="accent4"/>
                </a:solidFill>
                <a:latin typeface="Bitter" pitchFamily="50" charset="-52"/>
              </a:rPr>
              <a:t>Школьник, школьник, ты — силач:</a:t>
            </a:r>
          </a:p>
          <a:p>
            <a:pPr algn="ctr"/>
            <a:r>
              <a:rPr lang="ru-RU" sz="1200" dirty="0">
                <a:solidFill>
                  <a:schemeClr val="accent4"/>
                </a:solidFill>
                <a:latin typeface="Bitter" pitchFamily="50" charset="-52"/>
              </a:rPr>
              <a:t>Шар земной несешь, как мяч.</a:t>
            </a:r>
          </a:p>
          <a:p>
            <a:pPr algn="ctr"/>
            <a:r>
              <a:rPr lang="ru-RU" sz="1200" dirty="0">
                <a:solidFill>
                  <a:schemeClr val="accent4"/>
                </a:solidFill>
                <a:latin typeface="Bitter" pitchFamily="50" charset="-52"/>
              </a:rPr>
              <a:t>Щеткой чищу я щенка,</a:t>
            </a:r>
          </a:p>
          <a:p>
            <a:pPr algn="ctr"/>
            <a:r>
              <a:rPr lang="ru-RU" sz="1200" dirty="0">
                <a:solidFill>
                  <a:schemeClr val="accent4"/>
                </a:solidFill>
                <a:latin typeface="Bitter" pitchFamily="50" charset="-52"/>
              </a:rPr>
              <a:t>Щекочу ему бока.</a:t>
            </a:r>
          </a:p>
          <a:p>
            <a:pPr algn="ctr"/>
            <a:r>
              <a:rPr lang="ru-RU" sz="1200" dirty="0">
                <a:solidFill>
                  <a:schemeClr val="accent4"/>
                </a:solidFill>
                <a:latin typeface="Bitter" pitchFamily="50" charset="-52"/>
              </a:rPr>
              <a:t>Эта кнопка и шнурок —</a:t>
            </a:r>
          </a:p>
          <a:p>
            <a:pPr algn="ctr"/>
            <a:r>
              <a:rPr lang="ru-RU" sz="1200" dirty="0">
                <a:solidFill>
                  <a:schemeClr val="accent4"/>
                </a:solidFill>
                <a:latin typeface="Bitter" pitchFamily="50" charset="-52"/>
              </a:rPr>
              <a:t>Электрический звонок.</a:t>
            </a:r>
          </a:p>
          <a:p>
            <a:pPr algn="ctr"/>
            <a:r>
              <a:rPr lang="ru-RU" sz="1200" dirty="0">
                <a:solidFill>
                  <a:schemeClr val="accent4"/>
                </a:solidFill>
                <a:latin typeface="Bitter" pitchFamily="50" charset="-52"/>
              </a:rPr>
              <a:t>Юнга, будущий матрос,</a:t>
            </a:r>
          </a:p>
          <a:p>
            <a:pPr algn="ctr"/>
            <a:r>
              <a:rPr lang="ru-RU" sz="1200" dirty="0">
                <a:solidFill>
                  <a:schemeClr val="accent4"/>
                </a:solidFill>
                <a:latin typeface="Bitter" pitchFamily="50" charset="-52"/>
              </a:rPr>
              <a:t>Южных рыбок нам привез.</a:t>
            </a:r>
          </a:p>
          <a:p>
            <a:pPr algn="ctr"/>
            <a:r>
              <a:rPr lang="ru-RU" sz="1200" dirty="0">
                <a:solidFill>
                  <a:schemeClr val="accent4"/>
                </a:solidFill>
                <a:latin typeface="Bitter" pitchFamily="50" charset="-52"/>
              </a:rPr>
              <a:t>Ягод нет кислее клюквы,</a:t>
            </a:r>
          </a:p>
          <a:p>
            <a:pPr algn="ctr"/>
            <a:r>
              <a:rPr lang="ru-RU" sz="1200" dirty="0">
                <a:solidFill>
                  <a:schemeClr val="accent4"/>
                </a:solidFill>
                <a:latin typeface="Bitter" pitchFamily="50" charset="-52"/>
              </a:rPr>
              <a:t>Я на память знаю буквы.</a:t>
            </a:r>
            <a:endParaRPr lang="ru-RU" sz="1200" dirty="0" smtClean="0">
              <a:solidFill>
                <a:schemeClr val="accent4"/>
              </a:solidFill>
              <a:latin typeface="Bitter" pitchFamily="50" charset="-52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54591417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891736" y="641642"/>
            <a:ext cx="6912768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000" dirty="0" smtClean="0"/>
              <a:t> </a:t>
            </a:r>
          </a:p>
          <a:p>
            <a:endParaRPr lang="ru-RU" sz="1000" dirty="0" smtClean="0"/>
          </a:p>
          <a:p>
            <a:endParaRPr lang="ru-RU" sz="1000" dirty="0" smtClean="0"/>
          </a:p>
        </p:txBody>
      </p:sp>
      <p:sp>
        <p:nvSpPr>
          <p:cNvPr id="5" name="TextBox 4"/>
          <p:cNvSpPr txBox="1"/>
          <p:nvPr/>
        </p:nvSpPr>
        <p:spPr>
          <a:xfrm>
            <a:off x="1891736" y="462151"/>
            <a:ext cx="498452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 smtClean="0">
                <a:solidFill>
                  <a:schemeClr val="accent4"/>
                </a:solidFill>
                <a:latin typeface="Bitter" pitchFamily="50" charset="-52"/>
              </a:rPr>
              <a:t> </a:t>
            </a:r>
            <a:endParaRPr lang="ru-RU" sz="1400" dirty="0" smtClean="0">
              <a:solidFill>
                <a:schemeClr val="accent4"/>
              </a:solidFill>
              <a:latin typeface="Bitter" pitchFamily="50" charset="-52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302149" y="256120"/>
            <a:ext cx="5294187" cy="60170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100" b="1" dirty="0">
                <a:solidFill>
                  <a:schemeClr val="accent4"/>
                </a:solidFill>
                <a:latin typeface="Bitter" pitchFamily="50" charset="-52"/>
              </a:rPr>
              <a:t> </a:t>
            </a:r>
            <a:r>
              <a:rPr lang="ru-RU" sz="1100" b="1" dirty="0" smtClean="0">
                <a:solidFill>
                  <a:schemeClr val="accent4"/>
                </a:solidFill>
                <a:latin typeface="Bitter" pitchFamily="50" charset="-52"/>
              </a:rPr>
              <a:t>Чтение рассказа </a:t>
            </a:r>
            <a:r>
              <a:rPr lang="ru-RU" sz="1100" b="1" dirty="0" err="1" smtClean="0">
                <a:solidFill>
                  <a:schemeClr val="accent4"/>
                </a:solidFill>
                <a:latin typeface="Bitter" pitchFamily="50" charset="-52"/>
              </a:rPr>
              <a:t>Н.Носова</a:t>
            </a:r>
            <a:r>
              <a:rPr lang="ru-RU" sz="1100" b="1" dirty="0" smtClean="0">
                <a:solidFill>
                  <a:schemeClr val="accent4"/>
                </a:solidFill>
                <a:latin typeface="Bitter" pitchFamily="50" charset="-52"/>
              </a:rPr>
              <a:t> «Живая шляпа» и последующая работа по областям:</a:t>
            </a:r>
          </a:p>
          <a:p>
            <a:pPr algn="ctr"/>
            <a:endParaRPr lang="ru-RU" sz="1100" b="1" dirty="0" smtClean="0">
              <a:solidFill>
                <a:schemeClr val="accent4"/>
              </a:solidFill>
              <a:latin typeface="Bitter" pitchFamily="50" charset="-52"/>
            </a:endParaRPr>
          </a:p>
          <a:p>
            <a:r>
              <a:rPr lang="ru-RU" sz="1100" dirty="0" smtClean="0">
                <a:solidFill>
                  <a:schemeClr val="accent4"/>
                </a:solidFill>
                <a:latin typeface="Bitter" pitchFamily="50" charset="-52"/>
              </a:rPr>
              <a:t>«Речевое </a:t>
            </a:r>
            <a:r>
              <a:rPr lang="ru-RU" sz="1100" dirty="0">
                <a:solidFill>
                  <a:schemeClr val="accent4"/>
                </a:solidFill>
                <a:latin typeface="Bitter" pitchFamily="50" charset="-52"/>
              </a:rPr>
              <a:t>развитие»:</a:t>
            </a:r>
          </a:p>
          <a:p>
            <a:r>
              <a:rPr lang="ru-RU" sz="1100" dirty="0" smtClean="0">
                <a:solidFill>
                  <a:schemeClr val="accent4"/>
                </a:solidFill>
                <a:latin typeface="Bitter" pitchFamily="50" charset="-52"/>
              </a:rPr>
              <a:t>-</a:t>
            </a:r>
            <a:r>
              <a:rPr lang="ru-RU" sz="1100" dirty="0">
                <a:solidFill>
                  <a:schemeClr val="accent4"/>
                </a:solidFill>
                <a:latin typeface="Bitter" pitchFamily="50" charset="-52"/>
              </a:rPr>
              <a:t>развивать художественно-речевую деятельность на основе рассказа;</a:t>
            </a:r>
          </a:p>
          <a:p>
            <a:r>
              <a:rPr lang="ru-RU" sz="1100" dirty="0" smtClean="0">
                <a:solidFill>
                  <a:schemeClr val="accent4"/>
                </a:solidFill>
                <a:latin typeface="Bitter" pitchFamily="50" charset="-52"/>
              </a:rPr>
              <a:t>-</a:t>
            </a:r>
            <a:r>
              <a:rPr lang="ru-RU" sz="1100" dirty="0">
                <a:solidFill>
                  <a:schemeClr val="accent4"/>
                </a:solidFill>
                <a:latin typeface="Bitter" pitchFamily="50" charset="-52"/>
              </a:rPr>
              <a:t>формировать умение отвечать на вопросы полным предложением;</a:t>
            </a:r>
          </a:p>
          <a:p>
            <a:r>
              <a:rPr lang="ru-RU" sz="1100" dirty="0" smtClean="0">
                <a:solidFill>
                  <a:schemeClr val="accent4"/>
                </a:solidFill>
                <a:latin typeface="Bitter" pitchFamily="50" charset="-52"/>
              </a:rPr>
              <a:t>- </a:t>
            </a:r>
            <a:r>
              <a:rPr lang="ru-RU" sz="1100" dirty="0">
                <a:solidFill>
                  <a:schemeClr val="accent4"/>
                </a:solidFill>
                <a:latin typeface="Bitter" pitchFamily="50" charset="-52"/>
              </a:rPr>
              <a:t>развивать диалогическую и монологическую речь воспитанников;</a:t>
            </a:r>
          </a:p>
          <a:p>
            <a:r>
              <a:rPr lang="ru-RU" sz="1100" dirty="0" smtClean="0">
                <a:solidFill>
                  <a:schemeClr val="accent4"/>
                </a:solidFill>
                <a:latin typeface="Bitter" pitchFamily="50" charset="-52"/>
              </a:rPr>
              <a:t>-</a:t>
            </a:r>
            <a:r>
              <a:rPr lang="ru-RU" sz="1100" dirty="0">
                <a:solidFill>
                  <a:schemeClr val="accent4"/>
                </a:solidFill>
                <a:latin typeface="Bitter" pitchFamily="50" charset="-52"/>
              </a:rPr>
              <a:t>обогащать активный словарь посредством знакомства детей с рассказом</a:t>
            </a:r>
            <a:r>
              <a:rPr lang="ru-RU" sz="1100" dirty="0" smtClean="0">
                <a:solidFill>
                  <a:schemeClr val="accent4"/>
                </a:solidFill>
                <a:latin typeface="Bitter" pitchFamily="50" charset="-52"/>
              </a:rPr>
              <a:t>.</a:t>
            </a:r>
          </a:p>
          <a:p>
            <a:endParaRPr lang="ru-RU" sz="1100" dirty="0">
              <a:solidFill>
                <a:schemeClr val="accent4"/>
              </a:solidFill>
              <a:latin typeface="Bitter" pitchFamily="50" charset="-52"/>
            </a:endParaRPr>
          </a:p>
          <a:p>
            <a:r>
              <a:rPr lang="ru-RU" sz="1100" dirty="0" smtClean="0">
                <a:solidFill>
                  <a:schemeClr val="accent4"/>
                </a:solidFill>
                <a:latin typeface="Bitter" pitchFamily="50" charset="-52"/>
              </a:rPr>
              <a:t>«</a:t>
            </a:r>
            <a:r>
              <a:rPr lang="ru-RU" sz="1100" dirty="0">
                <a:solidFill>
                  <a:schemeClr val="accent4"/>
                </a:solidFill>
                <a:latin typeface="Bitter" pitchFamily="50" charset="-52"/>
              </a:rPr>
              <a:t>Социально - коммуникативное развитие»:</a:t>
            </a:r>
          </a:p>
          <a:p>
            <a:r>
              <a:rPr lang="ru-RU" sz="1100" dirty="0" smtClean="0">
                <a:solidFill>
                  <a:schemeClr val="accent4"/>
                </a:solidFill>
                <a:latin typeface="Bitter" pitchFamily="50" charset="-52"/>
              </a:rPr>
              <a:t>-</a:t>
            </a:r>
            <a:r>
              <a:rPr lang="ru-RU" sz="1100" dirty="0">
                <a:solidFill>
                  <a:schemeClr val="accent4"/>
                </a:solidFill>
                <a:latin typeface="Bitter" pitchFamily="50" charset="-52"/>
              </a:rPr>
              <a:t>стимулировать развитие инициативности и самостоятельности ребёнка в речевом общении;</a:t>
            </a:r>
          </a:p>
          <a:p>
            <a:r>
              <a:rPr lang="ru-RU" sz="1100" dirty="0" smtClean="0">
                <a:solidFill>
                  <a:schemeClr val="accent4"/>
                </a:solidFill>
                <a:latin typeface="Bitter" pitchFamily="50" charset="-52"/>
              </a:rPr>
              <a:t>-</a:t>
            </a:r>
            <a:r>
              <a:rPr lang="ru-RU" sz="1100" dirty="0">
                <a:solidFill>
                  <a:schemeClr val="accent4"/>
                </a:solidFill>
                <a:latin typeface="Bitter" pitchFamily="50" charset="-52"/>
              </a:rPr>
              <a:t>развивать социальный и эмоциональный интеллект;</a:t>
            </a:r>
          </a:p>
          <a:p>
            <a:r>
              <a:rPr lang="ru-RU" sz="1100" dirty="0" smtClean="0">
                <a:solidFill>
                  <a:schemeClr val="accent4"/>
                </a:solidFill>
                <a:latin typeface="Bitter" pitchFamily="50" charset="-52"/>
              </a:rPr>
              <a:t>-</a:t>
            </a:r>
            <a:r>
              <a:rPr lang="ru-RU" sz="1100" dirty="0">
                <a:solidFill>
                  <a:schemeClr val="accent4"/>
                </a:solidFill>
                <a:latin typeface="Bitter" pitchFamily="50" charset="-52"/>
              </a:rPr>
              <a:t>закрепить умения участвовать в инсценировке; мимикой, жестами, движениями передавать состояние персонажей;</a:t>
            </a:r>
          </a:p>
          <a:p>
            <a:r>
              <a:rPr lang="ru-RU" sz="1100" dirty="0" smtClean="0">
                <a:solidFill>
                  <a:schemeClr val="accent4"/>
                </a:solidFill>
                <a:latin typeface="Bitter" pitchFamily="50" charset="-52"/>
              </a:rPr>
              <a:t>-</a:t>
            </a:r>
            <a:r>
              <a:rPr lang="ru-RU" sz="1100" dirty="0">
                <a:solidFill>
                  <a:schemeClr val="accent4"/>
                </a:solidFill>
                <a:latin typeface="Bitter" pitchFamily="50" charset="-52"/>
              </a:rPr>
              <a:t>закреплять умения отвечать на вопросы, используя элементы объяснительной речи;</a:t>
            </a:r>
          </a:p>
          <a:p>
            <a:r>
              <a:rPr lang="ru-RU" sz="1100" dirty="0" smtClean="0">
                <a:solidFill>
                  <a:schemeClr val="accent4"/>
                </a:solidFill>
                <a:latin typeface="Bitter" pitchFamily="50" charset="-52"/>
              </a:rPr>
              <a:t>-</a:t>
            </a:r>
            <a:r>
              <a:rPr lang="ru-RU" sz="1100" dirty="0">
                <a:solidFill>
                  <a:schemeClr val="accent4"/>
                </a:solidFill>
                <a:latin typeface="Bitter" pitchFamily="50" charset="-52"/>
              </a:rPr>
              <a:t>воспитывать желание использовать интонационную выразительность речи при общении (</a:t>
            </a:r>
            <a:r>
              <a:rPr lang="ru-RU" sz="1100" dirty="0" err="1">
                <a:solidFill>
                  <a:schemeClr val="accent4"/>
                </a:solidFill>
                <a:latin typeface="Bitter" pitchFamily="50" charset="-52"/>
              </a:rPr>
              <a:t>инсценировании</a:t>
            </a:r>
            <a:r>
              <a:rPr lang="ru-RU" sz="1100" dirty="0" smtClean="0">
                <a:solidFill>
                  <a:schemeClr val="accent4"/>
                </a:solidFill>
                <a:latin typeface="Bitter" pitchFamily="50" charset="-52"/>
              </a:rPr>
              <a:t>).</a:t>
            </a:r>
          </a:p>
          <a:p>
            <a:endParaRPr lang="ru-RU" sz="1100" dirty="0">
              <a:solidFill>
                <a:schemeClr val="accent4"/>
              </a:solidFill>
              <a:latin typeface="Bitter" pitchFamily="50" charset="-52"/>
            </a:endParaRPr>
          </a:p>
          <a:p>
            <a:r>
              <a:rPr lang="ru-RU" sz="1100" dirty="0" smtClean="0">
                <a:solidFill>
                  <a:schemeClr val="accent4"/>
                </a:solidFill>
                <a:latin typeface="Bitter" pitchFamily="50" charset="-52"/>
              </a:rPr>
              <a:t>«</a:t>
            </a:r>
            <a:r>
              <a:rPr lang="ru-RU" sz="1100" dirty="0">
                <a:solidFill>
                  <a:schemeClr val="accent4"/>
                </a:solidFill>
                <a:latin typeface="Bitter" pitchFamily="50" charset="-52"/>
              </a:rPr>
              <a:t>Познавательное  развитие»:</a:t>
            </a:r>
          </a:p>
          <a:p>
            <a:r>
              <a:rPr lang="ru-RU" sz="1100" dirty="0" smtClean="0">
                <a:solidFill>
                  <a:schemeClr val="accent4"/>
                </a:solidFill>
                <a:latin typeface="Bitter" pitchFamily="50" charset="-52"/>
              </a:rPr>
              <a:t>-</a:t>
            </a:r>
            <a:r>
              <a:rPr lang="ru-RU" sz="1100" dirty="0">
                <a:solidFill>
                  <a:schemeClr val="accent4"/>
                </a:solidFill>
                <a:latin typeface="Bitter" pitchFamily="50" charset="-52"/>
              </a:rPr>
              <a:t>продолжать знакомить  детей с творчеством детского писателя </a:t>
            </a:r>
            <a:r>
              <a:rPr lang="ru-RU" sz="1100" dirty="0" err="1">
                <a:solidFill>
                  <a:schemeClr val="accent4"/>
                </a:solidFill>
                <a:latin typeface="Bitter" pitchFamily="50" charset="-52"/>
              </a:rPr>
              <a:t>Н.Носова</a:t>
            </a:r>
            <a:r>
              <a:rPr lang="ru-RU" sz="1100" dirty="0">
                <a:solidFill>
                  <a:schemeClr val="accent4"/>
                </a:solidFill>
                <a:latin typeface="Bitter" pitchFamily="50" charset="-52"/>
              </a:rPr>
              <a:t>;</a:t>
            </a:r>
          </a:p>
          <a:p>
            <a:r>
              <a:rPr lang="ru-RU" sz="1100" dirty="0" smtClean="0">
                <a:solidFill>
                  <a:schemeClr val="accent4"/>
                </a:solidFill>
                <a:latin typeface="Bitter" pitchFamily="50" charset="-52"/>
              </a:rPr>
              <a:t>-</a:t>
            </a:r>
            <a:r>
              <a:rPr lang="ru-RU" sz="1100" dirty="0">
                <a:solidFill>
                  <a:schemeClr val="accent4"/>
                </a:solidFill>
                <a:latin typeface="Bitter" pitchFamily="50" charset="-52"/>
              </a:rPr>
              <a:t>учить дошкольников выделять части произведения (начало, середина, конец);</a:t>
            </a:r>
          </a:p>
          <a:p>
            <a:r>
              <a:rPr lang="ru-RU" sz="1100" dirty="0" smtClean="0">
                <a:solidFill>
                  <a:schemeClr val="accent4"/>
                </a:solidFill>
                <a:latin typeface="Bitter" pitchFamily="50" charset="-52"/>
              </a:rPr>
              <a:t> </a:t>
            </a:r>
            <a:r>
              <a:rPr lang="ru-RU" sz="1100" dirty="0">
                <a:solidFill>
                  <a:schemeClr val="accent4"/>
                </a:solidFill>
                <a:latin typeface="Bitter" pitchFamily="50" charset="-52"/>
              </a:rPr>
              <a:t>-знакомить с предметами  обихода (комод, кочерга), их функциональными  значениями;</a:t>
            </a:r>
          </a:p>
          <a:p>
            <a:r>
              <a:rPr lang="ru-RU" sz="1100" dirty="0" smtClean="0">
                <a:solidFill>
                  <a:schemeClr val="accent4"/>
                </a:solidFill>
                <a:latin typeface="Bitter" pitchFamily="50" charset="-52"/>
              </a:rPr>
              <a:t>-</a:t>
            </a:r>
            <a:r>
              <a:rPr lang="ru-RU" sz="1100" dirty="0">
                <a:solidFill>
                  <a:schemeClr val="accent4"/>
                </a:solidFill>
                <a:latin typeface="Bitter" pitchFamily="50" charset="-52"/>
              </a:rPr>
              <a:t>формировать  представления детей о нормах нравственности с помощью детской литературы</a:t>
            </a:r>
            <a:r>
              <a:rPr lang="ru-RU" sz="1100" dirty="0" smtClean="0">
                <a:solidFill>
                  <a:schemeClr val="accent4"/>
                </a:solidFill>
                <a:latin typeface="Bitter" pitchFamily="50" charset="-52"/>
              </a:rPr>
              <a:t>.</a:t>
            </a:r>
          </a:p>
          <a:p>
            <a:endParaRPr lang="ru-RU" sz="1100" dirty="0">
              <a:solidFill>
                <a:schemeClr val="accent4"/>
              </a:solidFill>
              <a:latin typeface="Bitter" pitchFamily="50" charset="-52"/>
            </a:endParaRPr>
          </a:p>
          <a:p>
            <a:r>
              <a:rPr lang="ru-RU" sz="1100" dirty="0" smtClean="0">
                <a:solidFill>
                  <a:schemeClr val="accent4"/>
                </a:solidFill>
                <a:latin typeface="Bitter" pitchFamily="50" charset="-52"/>
              </a:rPr>
              <a:t>«</a:t>
            </a:r>
            <a:r>
              <a:rPr lang="ru-RU" sz="1100" dirty="0">
                <a:solidFill>
                  <a:schemeClr val="accent4"/>
                </a:solidFill>
                <a:latin typeface="Bitter" pitchFamily="50" charset="-52"/>
              </a:rPr>
              <a:t>Художественно-эстетическое развитие»:</a:t>
            </a:r>
          </a:p>
          <a:p>
            <a:r>
              <a:rPr lang="ru-RU" sz="1100" dirty="0" smtClean="0">
                <a:solidFill>
                  <a:schemeClr val="accent4"/>
                </a:solidFill>
                <a:latin typeface="Bitter" pitchFamily="50" charset="-52"/>
              </a:rPr>
              <a:t>-</a:t>
            </a:r>
            <a:r>
              <a:rPr lang="ru-RU" sz="1100" dirty="0">
                <a:solidFill>
                  <a:schemeClr val="accent4"/>
                </a:solidFill>
                <a:latin typeface="Bitter" pitchFamily="50" charset="-52"/>
              </a:rPr>
              <a:t>прививать детям любовь к художественным произведениям;</a:t>
            </a:r>
          </a:p>
          <a:p>
            <a:r>
              <a:rPr lang="ru-RU" sz="1100" dirty="0" smtClean="0">
                <a:solidFill>
                  <a:schemeClr val="accent4"/>
                </a:solidFill>
                <a:latin typeface="Bitter" pitchFamily="50" charset="-52"/>
              </a:rPr>
              <a:t>-</a:t>
            </a:r>
            <a:r>
              <a:rPr lang="ru-RU" sz="1100" dirty="0">
                <a:solidFill>
                  <a:schemeClr val="accent4"/>
                </a:solidFill>
                <a:latin typeface="Bitter" pitchFamily="50" charset="-52"/>
              </a:rPr>
              <a:t>учить обращать внимание дошкольников на оформление книг, иллюстрации.</a:t>
            </a:r>
          </a:p>
        </p:txBody>
      </p:sp>
    </p:spTree>
    <p:extLst>
      <p:ext uri="{BB962C8B-B14F-4D97-AF65-F5344CB8AC3E}">
        <p14:creationId xmlns:p14="http://schemas.microsoft.com/office/powerpoint/2010/main" xmlns="" val="345046158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891736" y="641642"/>
            <a:ext cx="6912768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000" dirty="0" smtClean="0"/>
              <a:t> </a:t>
            </a:r>
          </a:p>
          <a:p>
            <a:endParaRPr lang="ru-RU" sz="1000" dirty="0" smtClean="0"/>
          </a:p>
          <a:p>
            <a:endParaRPr lang="ru-RU" sz="1000" dirty="0" smtClean="0"/>
          </a:p>
        </p:txBody>
      </p:sp>
      <p:sp>
        <p:nvSpPr>
          <p:cNvPr id="5" name="TextBox 4"/>
          <p:cNvSpPr txBox="1"/>
          <p:nvPr/>
        </p:nvSpPr>
        <p:spPr>
          <a:xfrm>
            <a:off x="1891736" y="462151"/>
            <a:ext cx="498452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 smtClean="0">
                <a:solidFill>
                  <a:schemeClr val="accent4"/>
                </a:solidFill>
                <a:latin typeface="Bitter" pitchFamily="50" charset="-52"/>
              </a:rPr>
              <a:t> </a:t>
            </a:r>
            <a:endParaRPr lang="ru-RU" sz="1400" dirty="0" smtClean="0">
              <a:solidFill>
                <a:schemeClr val="accent4"/>
              </a:solidFill>
              <a:latin typeface="Bitter" pitchFamily="50" charset="-52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000232" y="285728"/>
            <a:ext cx="6778533" cy="6068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36709365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891736" y="641642"/>
            <a:ext cx="6912768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000" dirty="0" smtClean="0"/>
              <a:t> </a:t>
            </a:r>
          </a:p>
          <a:p>
            <a:endParaRPr lang="ru-RU" sz="1000" dirty="0" smtClean="0"/>
          </a:p>
          <a:p>
            <a:endParaRPr lang="ru-RU" sz="1000" dirty="0" smtClean="0"/>
          </a:p>
        </p:txBody>
      </p:sp>
      <p:sp>
        <p:nvSpPr>
          <p:cNvPr id="5" name="TextBox 4"/>
          <p:cNvSpPr txBox="1"/>
          <p:nvPr/>
        </p:nvSpPr>
        <p:spPr>
          <a:xfrm>
            <a:off x="1891736" y="462151"/>
            <a:ext cx="498452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 smtClean="0">
                <a:solidFill>
                  <a:schemeClr val="accent4"/>
                </a:solidFill>
                <a:latin typeface="Bitter" pitchFamily="50" charset="-52"/>
              </a:rPr>
              <a:t> </a:t>
            </a:r>
            <a:endParaRPr lang="ru-RU" sz="1400" dirty="0" smtClean="0">
              <a:solidFill>
                <a:schemeClr val="accent4"/>
              </a:solidFill>
              <a:latin typeface="Bitter" pitchFamily="50" charset="-52"/>
            </a:endParaRP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411760" y="1196752"/>
            <a:ext cx="6677911" cy="31683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219974095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891736" y="641642"/>
            <a:ext cx="6912768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000" dirty="0" smtClean="0"/>
              <a:t> </a:t>
            </a:r>
          </a:p>
          <a:p>
            <a:endParaRPr lang="ru-RU" sz="1000" dirty="0" smtClean="0"/>
          </a:p>
          <a:p>
            <a:endParaRPr lang="ru-RU" sz="1000" dirty="0" smtClean="0"/>
          </a:p>
        </p:txBody>
      </p:sp>
      <p:sp>
        <p:nvSpPr>
          <p:cNvPr id="5" name="TextBox 4"/>
          <p:cNvSpPr txBox="1"/>
          <p:nvPr/>
        </p:nvSpPr>
        <p:spPr>
          <a:xfrm>
            <a:off x="1891736" y="462151"/>
            <a:ext cx="498452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 smtClean="0">
                <a:solidFill>
                  <a:schemeClr val="accent4"/>
                </a:solidFill>
                <a:latin typeface="Bitter" pitchFamily="50" charset="-52"/>
              </a:rPr>
              <a:t> </a:t>
            </a:r>
            <a:endParaRPr lang="ru-RU" sz="1400" dirty="0" smtClean="0">
              <a:solidFill>
                <a:schemeClr val="accent4"/>
              </a:solidFill>
              <a:latin typeface="Bitter" pitchFamily="50" charset="-52"/>
            </a:endParaRP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327571" y="260649"/>
            <a:ext cx="6708925" cy="59046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158551848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907704" y="1196752"/>
            <a:ext cx="6912768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000" dirty="0" smtClean="0"/>
              <a:t> </a:t>
            </a:r>
          </a:p>
          <a:p>
            <a:endParaRPr lang="ru-RU" sz="1000" dirty="0" smtClean="0"/>
          </a:p>
          <a:p>
            <a:endParaRPr lang="ru-RU" sz="1000" dirty="0" smtClean="0"/>
          </a:p>
        </p:txBody>
      </p:sp>
      <p:sp>
        <p:nvSpPr>
          <p:cNvPr id="5" name="TextBox 4"/>
          <p:cNvSpPr txBox="1"/>
          <p:nvPr/>
        </p:nvSpPr>
        <p:spPr>
          <a:xfrm>
            <a:off x="2267744" y="188163"/>
            <a:ext cx="6552728" cy="65864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endParaRPr lang="ru-RU" sz="1200" dirty="0" smtClean="0"/>
          </a:p>
          <a:p>
            <a:pPr algn="just"/>
            <a:endParaRPr lang="ru-RU" sz="1200" dirty="0" smtClean="0"/>
          </a:p>
          <a:p>
            <a:pPr algn="just"/>
            <a:r>
              <a:rPr lang="ru-RU" sz="1400" dirty="0" smtClean="0">
                <a:solidFill>
                  <a:schemeClr val="accent4"/>
                </a:solidFill>
                <a:latin typeface="Bitter" pitchFamily="50" charset="-52"/>
              </a:rPr>
              <a:t>Средний дошкольный возраст - очень важный и интересный этап в речевом развитии вашего ребенка. </a:t>
            </a:r>
          </a:p>
          <a:p>
            <a:pPr algn="just"/>
            <a:r>
              <a:rPr lang="ru-RU" sz="1400" dirty="0" smtClean="0">
                <a:solidFill>
                  <a:schemeClr val="accent4"/>
                </a:solidFill>
                <a:latin typeface="Bitter" pitchFamily="50" charset="-52"/>
              </a:rPr>
              <a:t>К пяти годам отмечается резкое улучшение произносительной стороны речи детей, у большинства из них заканчивается процесс овладения звуками. Речь в целом становится чище, отчетливей. Возрастает речевая активность детей, они все чаще и чаще задают вопросы взрослым. Дети начинают овладевать монологической речью.</a:t>
            </a:r>
          </a:p>
          <a:p>
            <a:pPr algn="just"/>
            <a:endParaRPr lang="ru-RU" sz="1400" dirty="0" smtClean="0">
              <a:solidFill>
                <a:schemeClr val="accent4"/>
              </a:solidFill>
              <a:latin typeface="Bitter" pitchFamily="50" charset="-52"/>
            </a:endParaRPr>
          </a:p>
          <a:p>
            <a:pPr algn="just"/>
            <a:r>
              <a:rPr lang="ru-RU" sz="1400" dirty="0" smtClean="0">
                <a:solidFill>
                  <a:schemeClr val="accent4"/>
                </a:solidFill>
                <a:latin typeface="Bitter" pitchFamily="50" charset="-52"/>
              </a:rPr>
              <a:t>Рост активного словаря, употребление предложений более сложной структуры (пятилетние дети могут употреблять предложения, состоящие из 10 и более слов) часто являются одной из причин увеличения количества грамматических ошибок. Дети начинают обращать внимание на звуковое оформление слов, указывать на наличие знакомого звука в словах.</a:t>
            </a:r>
          </a:p>
          <a:p>
            <a:pPr algn="just"/>
            <a:endParaRPr lang="ru-RU" sz="1400" dirty="0" smtClean="0">
              <a:solidFill>
                <a:schemeClr val="accent4"/>
              </a:solidFill>
              <a:latin typeface="Bitter" pitchFamily="50" charset="-52"/>
            </a:endParaRPr>
          </a:p>
          <a:p>
            <a:pPr algn="ctr"/>
            <a:r>
              <a:rPr lang="ru-RU" sz="1400" dirty="0" smtClean="0">
                <a:solidFill>
                  <a:schemeClr val="accent4"/>
                </a:solidFill>
                <a:latin typeface="Bitter" pitchFamily="50" charset="-52"/>
              </a:rPr>
              <a:t>Рассмотрим важные аспекты  гармоничного развития речи. </a:t>
            </a:r>
          </a:p>
          <a:p>
            <a:pPr algn="ctr"/>
            <a:endParaRPr lang="ru-RU" sz="1400" dirty="0" smtClean="0">
              <a:solidFill>
                <a:schemeClr val="accent4"/>
              </a:solidFill>
              <a:latin typeface="Bitter" pitchFamily="50" charset="-52"/>
            </a:endParaRPr>
          </a:p>
          <a:p>
            <a:pPr algn="ctr"/>
            <a:r>
              <a:rPr lang="ru-RU" sz="1400" dirty="0" smtClean="0">
                <a:solidFill>
                  <a:schemeClr val="accent4"/>
                </a:solidFill>
                <a:latin typeface="Bitter" pitchFamily="50" charset="-52"/>
              </a:rPr>
              <a:t>словарный запас,</a:t>
            </a:r>
          </a:p>
          <a:p>
            <a:pPr algn="ctr"/>
            <a:endParaRPr lang="ru-RU" sz="1400" dirty="0" smtClean="0">
              <a:solidFill>
                <a:schemeClr val="accent4"/>
              </a:solidFill>
              <a:latin typeface="Bitter" pitchFamily="50" charset="-52"/>
            </a:endParaRPr>
          </a:p>
          <a:p>
            <a:pPr algn="ctr"/>
            <a:r>
              <a:rPr lang="ru-RU" sz="1400" dirty="0" smtClean="0">
                <a:solidFill>
                  <a:schemeClr val="accent4"/>
                </a:solidFill>
                <a:latin typeface="Bitter" pitchFamily="50" charset="-52"/>
              </a:rPr>
              <a:t>грамматический строй речи,</a:t>
            </a:r>
          </a:p>
          <a:p>
            <a:pPr algn="ctr"/>
            <a:endParaRPr lang="ru-RU" sz="1400" dirty="0" smtClean="0">
              <a:solidFill>
                <a:schemeClr val="accent4"/>
              </a:solidFill>
              <a:latin typeface="Bitter" pitchFamily="50" charset="-52"/>
            </a:endParaRPr>
          </a:p>
          <a:p>
            <a:pPr algn="ctr"/>
            <a:r>
              <a:rPr lang="ru-RU" sz="1400" dirty="0" smtClean="0">
                <a:solidFill>
                  <a:schemeClr val="accent4"/>
                </a:solidFill>
                <a:latin typeface="Bitter" pitchFamily="50" charset="-52"/>
              </a:rPr>
              <a:t>связная речь,</a:t>
            </a:r>
          </a:p>
          <a:p>
            <a:pPr algn="ctr"/>
            <a:endParaRPr lang="ru-RU" sz="1400" dirty="0" smtClean="0">
              <a:solidFill>
                <a:schemeClr val="accent4"/>
              </a:solidFill>
              <a:latin typeface="Bitter" pitchFamily="50" charset="-52"/>
            </a:endParaRPr>
          </a:p>
          <a:p>
            <a:pPr algn="ctr"/>
            <a:r>
              <a:rPr lang="ru-RU" sz="1400" dirty="0" smtClean="0">
                <a:solidFill>
                  <a:schemeClr val="accent4"/>
                </a:solidFill>
                <a:latin typeface="Bitter" pitchFamily="50" charset="-52"/>
              </a:rPr>
              <a:t>речевой слух.</a:t>
            </a:r>
          </a:p>
          <a:p>
            <a:pPr algn="just"/>
            <a:endParaRPr lang="ru-RU" sz="1200" dirty="0" smtClean="0"/>
          </a:p>
          <a:p>
            <a:pPr algn="r"/>
            <a:endParaRPr lang="ru-RU" dirty="0" smtClean="0"/>
          </a:p>
          <a:p>
            <a:pPr algn="r"/>
            <a:endParaRPr lang="ru-RU" dirty="0"/>
          </a:p>
        </p:txBody>
      </p:sp>
      <p:pic>
        <p:nvPicPr>
          <p:cNvPr id="1029" name="Picture 5" descr="https://unhallowednation.com/images/stack-clipart-colourful-book-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20745382">
            <a:off x="2559241" y="4712909"/>
            <a:ext cx="1224136" cy="12241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76962014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267744" y="3645024"/>
            <a:ext cx="3168352" cy="31683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907704" y="1196752"/>
            <a:ext cx="6912768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000" dirty="0" smtClean="0"/>
              <a:t> </a:t>
            </a:r>
          </a:p>
          <a:p>
            <a:endParaRPr lang="ru-RU" sz="1000" dirty="0" smtClean="0"/>
          </a:p>
          <a:p>
            <a:endParaRPr lang="ru-RU" sz="1000" dirty="0" smtClean="0"/>
          </a:p>
        </p:txBody>
      </p:sp>
      <p:sp>
        <p:nvSpPr>
          <p:cNvPr id="5" name="TextBox 4"/>
          <p:cNvSpPr txBox="1"/>
          <p:nvPr/>
        </p:nvSpPr>
        <p:spPr>
          <a:xfrm>
            <a:off x="2123729" y="404664"/>
            <a:ext cx="6912768" cy="590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400" b="1" dirty="0" smtClean="0">
                <a:solidFill>
                  <a:schemeClr val="accent4"/>
                </a:solidFill>
                <a:latin typeface="Bitter" pitchFamily="50" charset="-52"/>
              </a:rPr>
              <a:t>                      Словарный запас</a:t>
            </a:r>
            <a:r>
              <a:rPr lang="ru-RU" sz="1400" dirty="0" smtClean="0">
                <a:solidFill>
                  <a:schemeClr val="accent4"/>
                </a:solidFill>
                <a:latin typeface="Bitter" pitchFamily="50" charset="-52"/>
              </a:rPr>
              <a:t>. Обращайте особое внимание в играх с детьми на признаки предмета - то есть на то какой предмет (по форме, цвету, величине, какой он на вкус, на ощупь и пр.) и на то как это свойство можно выразить словом.</a:t>
            </a:r>
          </a:p>
          <a:p>
            <a:pPr algn="just"/>
            <a:endParaRPr lang="ru-RU" sz="1400" dirty="0" smtClean="0">
              <a:solidFill>
                <a:schemeClr val="accent4"/>
              </a:solidFill>
              <a:latin typeface="Bitter" pitchFamily="50" charset="-52"/>
            </a:endParaRPr>
          </a:p>
          <a:p>
            <a:pPr algn="just"/>
            <a:r>
              <a:rPr lang="ru-RU" sz="1400" dirty="0" smtClean="0">
                <a:solidFill>
                  <a:schemeClr val="accent4"/>
                </a:solidFill>
                <a:latin typeface="Bitter" pitchFamily="50" charset="-52"/>
              </a:rPr>
              <a:t>Обратите внимание на названия детенышей животных (некоторые дети в 5 лет могут похвастаться умением называть только котёнка и цыплёнка, но ведь и у других зверушек есть детки) В совместном общении уделите внимание временам года, названиям профессий. Объясните кем работает мама и папа, как называются эти профессии. В 5 лет ребенок должен это знать.</a:t>
            </a:r>
          </a:p>
          <a:p>
            <a:pPr algn="just"/>
            <a:endParaRPr lang="ru-RU" sz="1400" dirty="0" smtClean="0">
              <a:solidFill>
                <a:schemeClr val="accent4"/>
              </a:solidFill>
              <a:latin typeface="Bitter" pitchFamily="50" charset="-52"/>
            </a:endParaRPr>
          </a:p>
          <a:p>
            <a:pPr algn="r"/>
            <a:r>
              <a:rPr lang="ru-RU" sz="1400" b="1" dirty="0" smtClean="0">
                <a:solidFill>
                  <a:schemeClr val="accent4"/>
                </a:solidFill>
                <a:latin typeface="Bitter" pitchFamily="50" charset="-52"/>
              </a:rPr>
              <a:t>                     Грамматический строй речи </a:t>
            </a:r>
            <a:r>
              <a:rPr lang="ru-RU" sz="1400" dirty="0" smtClean="0">
                <a:solidFill>
                  <a:schemeClr val="accent4"/>
                </a:solidFill>
                <a:latin typeface="Bitter" pitchFamily="50" charset="-52"/>
              </a:rPr>
              <a:t>. Уделите особое внимание                         </a:t>
            </a:r>
          </a:p>
          <a:p>
            <a:pPr algn="r"/>
            <a:r>
              <a:rPr lang="ru-RU" sz="1400" dirty="0">
                <a:solidFill>
                  <a:schemeClr val="accent4"/>
                </a:solidFill>
                <a:latin typeface="Bitter" pitchFamily="50" charset="-52"/>
              </a:rPr>
              <a:t> </a:t>
            </a:r>
            <a:r>
              <a:rPr lang="ru-RU" sz="1400" dirty="0" smtClean="0">
                <a:solidFill>
                  <a:schemeClr val="accent4"/>
                </a:solidFill>
                <a:latin typeface="Bitter" pitchFamily="50" charset="-52"/>
              </a:rPr>
              <a:t>                      ошибкам детей, так называемым "</a:t>
            </a:r>
            <a:r>
              <a:rPr lang="ru-RU" sz="1400" dirty="0" err="1" smtClean="0">
                <a:solidFill>
                  <a:schemeClr val="accent4"/>
                </a:solidFill>
                <a:latin typeface="Bitter" pitchFamily="50" charset="-52"/>
              </a:rPr>
              <a:t>аграмматизмам</a:t>
            </a:r>
            <a:r>
              <a:rPr lang="ru-RU" sz="1400" dirty="0" smtClean="0">
                <a:solidFill>
                  <a:schemeClr val="accent4"/>
                </a:solidFill>
                <a:latin typeface="Bitter" pitchFamily="50" charset="-52"/>
              </a:rPr>
              <a:t>" при </a:t>
            </a:r>
          </a:p>
          <a:p>
            <a:pPr algn="r"/>
            <a:r>
              <a:rPr lang="ru-RU" sz="1400" dirty="0">
                <a:solidFill>
                  <a:schemeClr val="accent4"/>
                </a:solidFill>
                <a:latin typeface="Bitter" pitchFamily="50" charset="-52"/>
              </a:rPr>
              <a:t> </a:t>
            </a:r>
            <a:r>
              <a:rPr lang="ru-RU" sz="1400" dirty="0" smtClean="0">
                <a:solidFill>
                  <a:schemeClr val="accent4"/>
                </a:solidFill>
                <a:latin typeface="Bitter" pitchFamily="50" charset="-52"/>
              </a:rPr>
              <a:t>                                       образовании множественного числа (игра "Один-</a:t>
            </a:r>
          </a:p>
          <a:p>
            <a:pPr algn="r"/>
            <a:r>
              <a:rPr lang="ru-RU" sz="1400" dirty="0">
                <a:solidFill>
                  <a:schemeClr val="accent4"/>
                </a:solidFill>
                <a:latin typeface="Bitter" pitchFamily="50" charset="-52"/>
              </a:rPr>
              <a:t> </a:t>
            </a:r>
            <a:r>
              <a:rPr lang="ru-RU" sz="1400" dirty="0" smtClean="0">
                <a:solidFill>
                  <a:schemeClr val="accent4"/>
                </a:solidFill>
                <a:latin typeface="Bitter" pitchFamily="50" charset="-52"/>
              </a:rPr>
              <a:t>                                                      много": это - дерево, а это - деревья; это - ухо, а это - уши) и  </a:t>
            </a:r>
          </a:p>
          <a:p>
            <a:pPr algn="r"/>
            <a:r>
              <a:rPr lang="ru-RU" sz="1400" dirty="0">
                <a:solidFill>
                  <a:schemeClr val="accent4"/>
                </a:solidFill>
                <a:latin typeface="Bitter" pitchFamily="50" charset="-52"/>
              </a:rPr>
              <a:t> </a:t>
            </a:r>
            <a:r>
              <a:rPr lang="ru-RU" sz="1400" dirty="0" smtClean="0">
                <a:solidFill>
                  <a:schemeClr val="accent4"/>
                </a:solidFill>
                <a:latin typeface="Bitter" pitchFamily="50" charset="-52"/>
              </a:rPr>
              <a:t>                                       при образовании Родительного падежа множественного числа (игра </a:t>
            </a:r>
          </a:p>
          <a:p>
            <a:pPr algn="r"/>
            <a:r>
              <a:rPr lang="ru-RU" sz="1400" dirty="0">
                <a:solidFill>
                  <a:schemeClr val="accent4"/>
                </a:solidFill>
                <a:latin typeface="Bitter" pitchFamily="50" charset="-52"/>
              </a:rPr>
              <a:t> </a:t>
            </a:r>
            <a:r>
              <a:rPr lang="ru-RU" sz="1400" dirty="0" smtClean="0">
                <a:solidFill>
                  <a:schemeClr val="accent4"/>
                </a:solidFill>
                <a:latin typeface="Bitter" pitchFamily="50" charset="-52"/>
              </a:rPr>
              <a:t>                                                         "Чего не стало?": были деревья - не стало деревьев, </a:t>
            </a:r>
          </a:p>
          <a:p>
            <a:pPr algn="r"/>
            <a:r>
              <a:rPr lang="ru-RU" sz="1400" dirty="0">
                <a:solidFill>
                  <a:schemeClr val="accent4"/>
                </a:solidFill>
                <a:latin typeface="Bitter" pitchFamily="50" charset="-52"/>
              </a:rPr>
              <a:t> </a:t>
            </a:r>
            <a:r>
              <a:rPr lang="ru-RU" sz="1400" dirty="0" smtClean="0">
                <a:solidFill>
                  <a:schemeClr val="accent4"/>
                </a:solidFill>
                <a:latin typeface="Bitter" pitchFamily="50" charset="-52"/>
              </a:rPr>
              <a:t>                                                               были платья - не стало платьев). </a:t>
            </a:r>
          </a:p>
          <a:p>
            <a:pPr algn="r"/>
            <a:r>
              <a:rPr lang="ru-RU" sz="1400" dirty="0">
                <a:solidFill>
                  <a:schemeClr val="accent4"/>
                </a:solidFill>
                <a:latin typeface="Bitter" pitchFamily="50" charset="-52"/>
              </a:rPr>
              <a:t> </a:t>
            </a:r>
            <a:r>
              <a:rPr lang="ru-RU" sz="1400" dirty="0" smtClean="0">
                <a:solidFill>
                  <a:schemeClr val="accent4"/>
                </a:solidFill>
                <a:latin typeface="Bitter" pitchFamily="50" charset="-52"/>
              </a:rPr>
              <a:t>                                                              Исправляйте ошибки детей уже сейчас, </a:t>
            </a:r>
          </a:p>
          <a:p>
            <a:pPr algn="r"/>
            <a:r>
              <a:rPr lang="ru-RU" sz="1400" dirty="0">
                <a:solidFill>
                  <a:schemeClr val="accent4"/>
                </a:solidFill>
                <a:latin typeface="Bitter" pitchFamily="50" charset="-52"/>
              </a:rPr>
              <a:t> </a:t>
            </a:r>
            <a:r>
              <a:rPr lang="ru-RU" sz="1400" dirty="0" smtClean="0">
                <a:solidFill>
                  <a:schemeClr val="accent4"/>
                </a:solidFill>
                <a:latin typeface="Bitter" pitchFamily="50" charset="-52"/>
              </a:rPr>
              <a:t>                                                                         мягко предлагая ему правильный  </a:t>
            </a:r>
          </a:p>
          <a:p>
            <a:pPr algn="r"/>
            <a:r>
              <a:rPr lang="ru-RU" sz="1400" dirty="0">
                <a:solidFill>
                  <a:schemeClr val="accent4"/>
                </a:solidFill>
                <a:latin typeface="Bitter" pitchFamily="50" charset="-52"/>
              </a:rPr>
              <a:t> </a:t>
            </a:r>
            <a:r>
              <a:rPr lang="ru-RU" sz="1400" dirty="0" smtClean="0">
                <a:solidFill>
                  <a:schemeClr val="accent4"/>
                </a:solidFill>
                <a:latin typeface="Bitter" pitchFamily="50" charset="-52"/>
              </a:rPr>
              <a:t>                                                                             речевой образец , или не удивляйтесь </a:t>
            </a:r>
          </a:p>
          <a:p>
            <a:pPr algn="r"/>
            <a:r>
              <a:rPr lang="ru-RU" sz="1400" dirty="0">
                <a:solidFill>
                  <a:schemeClr val="accent4"/>
                </a:solidFill>
                <a:latin typeface="Bitter" pitchFamily="50" charset="-52"/>
              </a:rPr>
              <a:t> </a:t>
            </a:r>
            <a:r>
              <a:rPr lang="ru-RU" sz="1400" dirty="0" smtClean="0">
                <a:solidFill>
                  <a:schemeClr val="accent4"/>
                </a:solidFill>
                <a:latin typeface="Bitter" pitchFamily="50" charset="-52"/>
              </a:rPr>
              <a:t>                                                              в дальнейшем ошибкам, которые будет допускать ребенок в школе.</a:t>
            </a:r>
            <a:endParaRPr lang="ru-RU" sz="1400" dirty="0">
              <a:solidFill>
                <a:schemeClr val="accent4"/>
              </a:solidFill>
              <a:latin typeface="Bitter" pitchFamily="50" charset="-52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65886282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907704" y="1196752"/>
            <a:ext cx="6912768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000" dirty="0" smtClean="0"/>
              <a:t> </a:t>
            </a:r>
          </a:p>
          <a:p>
            <a:endParaRPr lang="ru-RU" sz="1000" dirty="0" smtClean="0"/>
          </a:p>
          <a:p>
            <a:endParaRPr lang="ru-RU" sz="1000" dirty="0" smtClean="0"/>
          </a:p>
        </p:txBody>
      </p:sp>
      <p:sp>
        <p:nvSpPr>
          <p:cNvPr id="5" name="TextBox 4"/>
          <p:cNvSpPr txBox="1"/>
          <p:nvPr/>
        </p:nvSpPr>
        <p:spPr>
          <a:xfrm>
            <a:off x="2123727" y="620688"/>
            <a:ext cx="6760151" cy="50475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400" b="1" dirty="0" smtClean="0">
                <a:solidFill>
                  <a:schemeClr val="accent4"/>
                </a:solidFill>
                <a:latin typeface="Bitter" pitchFamily="50" charset="-52"/>
              </a:rPr>
              <a:t>                         Связная речь. </a:t>
            </a:r>
            <a:r>
              <a:rPr lang="ru-RU" sz="1400" dirty="0" smtClean="0">
                <a:solidFill>
                  <a:schemeClr val="accent4"/>
                </a:solidFill>
                <a:latin typeface="Bitter" pitchFamily="50" charset="-52"/>
              </a:rPr>
              <a:t>Потренируйтесь составлять небольшие рассказы по серии сюжетных картинок (достаточно взять 2-3 простые картинки), предложив перед этим ребенку подумать и разложить их в нужной последовательности слева направо.</a:t>
            </a:r>
          </a:p>
          <a:p>
            <a:pPr algn="just"/>
            <a:endParaRPr lang="ru-RU" sz="1400" b="1" dirty="0" smtClean="0">
              <a:solidFill>
                <a:schemeClr val="accent4"/>
              </a:solidFill>
              <a:latin typeface="Bitter" pitchFamily="50" charset="-52"/>
            </a:endParaRPr>
          </a:p>
          <a:p>
            <a:pPr algn="just"/>
            <a:r>
              <a:rPr lang="ru-RU" sz="1400" b="1" dirty="0" smtClean="0">
                <a:solidFill>
                  <a:schemeClr val="accent4"/>
                </a:solidFill>
                <a:latin typeface="Bitter" pitchFamily="50" charset="-52"/>
              </a:rPr>
              <a:t>                         Речевой слух. </a:t>
            </a:r>
            <a:r>
              <a:rPr lang="ru-RU" sz="1400" dirty="0" smtClean="0">
                <a:solidFill>
                  <a:schemeClr val="accent4"/>
                </a:solidFill>
                <a:latin typeface="Bitter" pitchFamily="50" charset="-52"/>
              </a:rPr>
              <a:t>В 4-5 лет ребенок должен уметь выделять первый гласный звук в слове (многие дети справляются и с выделением согласного), находить в какой из картинок "спрятался" заданный звук. Обратите внимание, что о буквах речь пока не идет, первоначально дается представление о "звуке". Из звуков состоят слова, которые мы слышим и поэтому, как не странно, в этом возрасте звуки менее абстрактны чем буквы. Буква - это знак, обозначающий звук. Каждый звук можно услышать, а вот букву Ъ услышать трудно.</a:t>
            </a:r>
          </a:p>
          <a:p>
            <a:pPr algn="just"/>
            <a:endParaRPr lang="ru-RU" sz="1400" b="1" dirty="0" smtClean="0">
              <a:solidFill>
                <a:schemeClr val="accent4"/>
              </a:solidFill>
              <a:latin typeface="Bitter" pitchFamily="50" charset="-52"/>
            </a:endParaRPr>
          </a:p>
          <a:p>
            <a:pPr algn="just"/>
            <a:r>
              <a:rPr lang="ru-RU" sz="1400" dirty="0" smtClean="0">
                <a:solidFill>
                  <a:schemeClr val="accent4"/>
                </a:solidFill>
                <a:latin typeface="Bitter" pitchFamily="50" charset="-52"/>
              </a:rPr>
              <a:t>Конечно, правильная речь - это не самое важное в жизни. Но подумайте, если у ребенка беден словарный запас, речь изобилует </a:t>
            </a:r>
            <a:r>
              <a:rPr lang="ru-RU" sz="1400" dirty="0" err="1" smtClean="0">
                <a:solidFill>
                  <a:schemeClr val="accent4"/>
                </a:solidFill>
                <a:latin typeface="Bitter" pitchFamily="50" charset="-52"/>
              </a:rPr>
              <a:t>аграмматизмами</a:t>
            </a:r>
            <a:r>
              <a:rPr lang="ru-RU" sz="1400" dirty="0" smtClean="0">
                <a:solidFill>
                  <a:schemeClr val="accent4"/>
                </a:solidFill>
                <a:latin typeface="Bitter" pitchFamily="50" charset="-52"/>
              </a:rPr>
              <a:t>, предложения состоят из 2-3 слов и он не умеет выделять из речевого потока отдельные звуки, легко ли ему будет заниматься и играть в следующем году, когда программа усложнится? Легко ли ему будет овладеть грамотой? Помните, что от владения этими умениями зависит насколько быстро и легко ваш ребенок в дальнейшем научится читать, а затем перейдёт к безошибочному письму.</a:t>
            </a:r>
            <a:endParaRPr lang="ru-RU" sz="1400" dirty="0">
              <a:solidFill>
                <a:schemeClr val="accent4"/>
              </a:solidFill>
              <a:latin typeface="Bitter" pitchFamily="50" charset="-52"/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7504" y="6525344"/>
            <a:ext cx="2805113" cy="2492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39650262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228184" y="1628800"/>
            <a:ext cx="2469137" cy="23762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907704" y="1196752"/>
            <a:ext cx="6912768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000" dirty="0" smtClean="0"/>
              <a:t> </a:t>
            </a:r>
          </a:p>
          <a:p>
            <a:endParaRPr lang="ru-RU" sz="1000" dirty="0" smtClean="0"/>
          </a:p>
          <a:p>
            <a:endParaRPr lang="ru-RU" sz="1000" dirty="0" smtClean="0"/>
          </a:p>
        </p:txBody>
      </p:sp>
      <p:sp>
        <p:nvSpPr>
          <p:cNvPr id="5" name="TextBox 4"/>
          <p:cNvSpPr txBox="1"/>
          <p:nvPr/>
        </p:nvSpPr>
        <p:spPr>
          <a:xfrm>
            <a:off x="4143744" y="4170853"/>
            <a:ext cx="4671919" cy="23544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ru-RU" sz="1400" b="1" dirty="0" smtClean="0">
                <a:solidFill>
                  <a:schemeClr val="accent4"/>
                </a:solidFill>
                <a:latin typeface="Bitter" pitchFamily="50" charset="-52"/>
              </a:rPr>
              <a:t>Детям легче воспринимать учебный материал через игру. </a:t>
            </a:r>
          </a:p>
          <a:p>
            <a:pPr algn="just">
              <a:lnSpc>
                <a:spcPct val="150000"/>
              </a:lnSpc>
            </a:pPr>
            <a:r>
              <a:rPr lang="ru-RU" sz="1400" b="1" dirty="0" smtClean="0">
                <a:solidFill>
                  <a:schemeClr val="accent4"/>
                </a:solidFill>
                <a:latin typeface="Bitter" pitchFamily="50" charset="-52"/>
              </a:rPr>
              <a:t>                 Вот некоторые игры, которые направлены на обогащение и активизацию словаря, формирование грамматического строя речи. Их предлагается проводить на основных логопедических занятиях.</a:t>
            </a:r>
            <a:endParaRPr lang="ru-RU" sz="1400" dirty="0">
              <a:solidFill>
                <a:schemeClr val="accent4"/>
              </a:solidFill>
              <a:latin typeface="Bitter" pitchFamily="50" charset="-52"/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7504" y="6525344"/>
            <a:ext cx="2805113" cy="2492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3198770" y="332656"/>
            <a:ext cx="4483252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3200" b="1" cap="none" spc="0" dirty="0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63000"/>
                        <a:sat val="105000"/>
                      </a:schemeClr>
                    </a:gs>
                    <a:gs pos="90000">
                      <a:schemeClr val="accent1">
                        <a:shade val="50000"/>
                        <a:satMod val="100000"/>
                      </a:schemeClr>
                    </a:gs>
                  </a:gsLst>
                  <a:lin ang="5400000"/>
                </a:gra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Упражнения для развития связной речи.</a:t>
            </a:r>
            <a:endParaRPr lang="ru-RU" sz="3200" b="1" cap="none" spc="0" dirty="0">
              <a:ln w="17780" cmpd="sng">
                <a:solidFill>
                  <a:schemeClr val="accent1">
                    <a:tint val="3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63000"/>
                      <a:sat val="105000"/>
                    </a:schemeClr>
                  </a:gs>
                  <a:gs pos="90000">
                    <a:schemeClr val="accent1">
                      <a:shade val="50000"/>
                      <a:satMod val="100000"/>
                    </a:schemeClr>
                  </a:gs>
                </a:gsLst>
                <a:lin ang="5400000"/>
              </a:gradFill>
              <a:effectLst>
                <a:outerShdw blurRad="55000" dist="50800" dir="5400000" algn="tl">
                  <a:srgbClr val="000000">
                    <a:alpha val="33000"/>
                  </a:srgbClr>
                </a:outerShdw>
              </a:effectLst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523564" y="2148688"/>
            <a:ext cx="3240360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ru-RU" sz="1400" b="1" dirty="0" smtClean="0">
                <a:solidFill>
                  <a:schemeClr val="accent4"/>
                </a:solidFill>
                <a:latin typeface="Bitter" pitchFamily="50" charset="-52"/>
              </a:rPr>
              <a:t>            Работа над связной речью предполагает обучение детей длительному	речевому высказыванию и реализуется через	ряд 	игровых упражнений. </a:t>
            </a:r>
            <a:endParaRPr lang="ru-RU" sz="1400" b="1" dirty="0">
              <a:solidFill>
                <a:schemeClr val="accent4"/>
              </a:solidFill>
              <a:latin typeface="Bitter" pitchFamily="50" charset="-52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23988587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9" name="Picture 9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310755" y="44624"/>
            <a:ext cx="6797749" cy="67977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907704" y="1196752"/>
            <a:ext cx="6912768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000" dirty="0" smtClean="0"/>
              <a:t> </a:t>
            </a:r>
          </a:p>
          <a:p>
            <a:endParaRPr lang="ru-RU" sz="1000" dirty="0" smtClean="0"/>
          </a:p>
          <a:p>
            <a:endParaRPr lang="ru-RU" sz="1000" dirty="0" smtClean="0"/>
          </a:p>
        </p:txBody>
      </p:sp>
      <p:sp>
        <p:nvSpPr>
          <p:cNvPr id="5" name="TextBox 4"/>
          <p:cNvSpPr txBox="1"/>
          <p:nvPr/>
        </p:nvSpPr>
        <p:spPr>
          <a:xfrm>
            <a:off x="1908872" y="1243704"/>
            <a:ext cx="4896545" cy="24622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 smtClean="0">
                <a:solidFill>
                  <a:schemeClr val="accent4"/>
                </a:solidFill>
                <a:latin typeface="Bitter" pitchFamily="50" charset="-52"/>
              </a:rPr>
              <a:t>Игра «Почемучка»</a:t>
            </a:r>
          </a:p>
          <a:p>
            <a:pPr algn="just"/>
            <a:r>
              <a:rPr lang="ru-RU" sz="1400" dirty="0" smtClean="0">
                <a:solidFill>
                  <a:schemeClr val="accent4"/>
                </a:solidFill>
                <a:latin typeface="Bitter" pitchFamily="50" charset="-52"/>
              </a:rPr>
              <a:t>Цель: Научить пользоваться союзом «потому что».</a:t>
            </a:r>
          </a:p>
          <a:p>
            <a:pPr algn="just"/>
            <a:r>
              <a:rPr lang="ru-RU" sz="1400" dirty="0" smtClean="0">
                <a:solidFill>
                  <a:schemeClr val="accent4"/>
                </a:solidFill>
                <a:latin typeface="Bitter" pitchFamily="50" charset="-52"/>
              </a:rPr>
              <a:t> Дети спрашивают, взрослый отвечает на вопросы детей, использую союз «потому что».</a:t>
            </a:r>
          </a:p>
          <a:p>
            <a:pPr algn="just"/>
            <a:r>
              <a:rPr lang="ru-RU" sz="1400" dirty="0" smtClean="0">
                <a:solidFill>
                  <a:schemeClr val="accent4"/>
                </a:solidFill>
                <a:latin typeface="Bitter" pitchFamily="50" charset="-52"/>
              </a:rPr>
              <a:t>Взрослый спрашивает детей, требуя употребление данного союза.</a:t>
            </a:r>
          </a:p>
          <a:p>
            <a:pPr algn="just"/>
            <a:r>
              <a:rPr lang="ru-RU" sz="1400" dirty="0" smtClean="0">
                <a:solidFill>
                  <a:schemeClr val="accent4"/>
                </a:solidFill>
                <a:latin typeface="Bitter" pitchFamily="50" charset="-52"/>
              </a:rPr>
              <a:t>Образцы вопросов: Почему пришёл врач? Почему люди берут зонты? Почему улетают птицы? Почему нельзя зимой купаться? Почему надо быть внимательными на занятиях?</a:t>
            </a:r>
          </a:p>
          <a:p>
            <a:pPr algn="just"/>
            <a:endParaRPr lang="ru-RU" sz="1400" b="1" dirty="0" smtClean="0">
              <a:solidFill>
                <a:schemeClr val="accent4"/>
              </a:solidFill>
              <a:latin typeface="Bitter" pitchFamily="50" charset="-52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923927" y="3933056"/>
            <a:ext cx="4896545" cy="24622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 smtClean="0">
                <a:solidFill>
                  <a:schemeClr val="accent4"/>
                </a:solidFill>
                <a:latin typeface="Bitter" pitchFamily="50" charset="-52"/>
              </a:rPr>
              <a:t>Игра: «Сравни и расскажи»</a:t>
            </a:r>
          </a:p>
          <a:p>
            <a:pPr algn="just"/>
            <a:r>
              <a:rPr lang="ru-RU" sz="1400" dirty="0" smtClean="0">
                <a:solidFill>
                  <a:schemeClr val="accent4"/>
                </a:solidFill>
                <a:latin typeface="Bitter" pitchFamily="50" charset="-52"/>
              </a:rPr>
              <a:t>Цель: Учить детей находить отличительные детали предмета, сравнивать два предмета.</a:t>
            </a:r>
          </a:p>
          <a:p>
            <a:pPr algn="just"/>
            <a:r>
              <a:rPr lang="ru-RU" sz="1400" dirty="0" smtClean="0">
                <a:solidFill>
                  <a:schemeClr val="accent4"/>
                </a:solidFill>
                <a:latin typeface="Bitter" pitchFamily="50" charset="-52"/>
              </a:rPr>
              <a:t>Детям раздаются отдельные виды кукольной одежды, сшитой из разных по материалу и цвету тканей.</a:t>
            </a:r>
          </a:p>
          <a:p>
            <a:pPr algn="just"/>
            <a:r>
              <a:rPr lang="ru-RU" sz="1400" dirty="0" smtClean="0">
                <a:solidFill>
                  <a:schemeClr val="accent4"/>
                </a:solidFill>
                <a:latin typeface="Bitter" pitchFamily="50" charset="-52"/>
              </a:rPr>
              <a:t>Взрослый просит сравнить две юбки (два фартука, двое брюк и т. д.) Сказать, чем они отличаются.</a:t>
            </a:r>
          </a:p>
          <a:p>
            <a:pPr algn="just"/>
            <a:r>
              <a:rPr lang="ru-RU" sz="1400" dirty="0" smtClean="0">
                <a:solidFill>
                  <a:schemeClr val="accent4"/>
                </a:solidFill>
                <a:latin typeface="Bitter" pitchFamily="50" charset="-52"/>
              </a:rPr>
              <a:t>Образцы ответов: Эта юбка красная, сшита из шелка. А это синяя юбка, сшита из ситца, с голубым карманом.</a:t>
            </a:r>
            <a:endParaRPr lang="ru-RU" sz="1400" b="1" dirty="0" smtClean="0">
              <a:solidFill>
                <a:schemeClr val="accent4"/>
              </a:solidFill>
              <a:latin typeface="Bitter" pitchFamily="50" charset="-52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3870277" y="273422"/>
            <a:ext cx="2749471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3200" b="1" cap="none" spc="0" dirty="0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63000"/>
                        <a:sat val="105000"/>
                      </a:schemeClr>
                    </a:gs>
                    <a:gs pos="90000">
                      <a:schemeClr val="accent1">
                        <a:shade val="50000"/>
                        <a:satMod val="100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itter" pitchFamily="50" charset="-52"/>
              </a:rPr>
              <a:t>ПОИГРАЕМ</a:t>
            </a:r>
            <a:r>
              <a:rPr lang="ru-RU" sz="3200" b="1" cap="none" spc="0" dirty="0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63000"/>
                        <a:sat val="105000"/>
                      </a:schemeClr>
                    </a:gs>
                    <a:gs pos="90000">
                      <a:schemeClr val="accent1">
                        <a:shade val="50000"/>
                        <a:satMod val="100000"/>
                      </a:schemeClr>
                    </a:gs>
                  </a:gsLst>
                  <a:lin ang="5400000"/>
                </a:gra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  <a:latin typeface="Bitter" pitchFamily="50" charset="-52"/>
              </a:rPr>
              <a:t>?</a:t>
            </a:r>
            <a:endParaRPr lang="ru-RU" sz="3200" b="1" cap="none" spc="0" dirty="0">
              <a:ln w="17780" cmpd="sng">
                <a:solidFill>
                  <a:schemeClr val="accent1">
                    <a:tint val="3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63000"/>
                      <a:sat val="105000"/>
                    </a:schemeClr>
                  </a:gs>
                  <a:gs pos="90000">
                    <a:schemeClr val="accent1">
                      <a:shade val="50000"/>
                      <a:satMod val="100000"/>
                    </a:schemeClr>
                  </a:gs>
                </a:gsLst>
                <a:lin ang="5400000"/>
              </a:gradFill>
              <a:effectLst>
                <a:outerShdw blurRad="55000" dist="50800" dir="5400000" algn="tl">
                  <a:srgbClr val="000000">
                    <a:alpha val="33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91728773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71" name="Picture 7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304335" y="4475907"/>
            <a:ext cx="1547585" cy="204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68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825376" y="1616989"/>
            <a:ext cx="2505502" cy="8759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6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045446" y="3068960"/>
            <a:ext cx="3026754" cy="20162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891736" y="641642"/>
            <a:ext cx="6912768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000" dirty="0" smtClean="0"/>
              <a:t> </a:t>
            </a:r>
          </a:p>
          <a:p>
            <a:endParaRPr lang="ru-RU" sz="1000" dirty="0" smtClean="0"/>
          </a:p>
          <a:p>
            <a:endParaRPr lang="ru-RU" sz="1000" dirty="0" smtClean="0"/>
          </a:p>
        </p:txBody>
      </p:sp>
      <p:sp>
        <p:nvSpPr>
          <p:cNvPr id="5" name="TextBox 4"/>
          <p:cNvSpPr txBox="1"/>
          <p:nvPr/>
        </p:nvSpPr>
        <p:spPr>
          <a:xfrm>
            <a:off x="1891736" y="332656"/>
            <a:ext cx="498452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 smtClean="0">
                <a:solidFill>
                  <a:schemeClr val="accent4"/>
                </a:solidFill>
                <a:latin typeface="Bitter" pitchFamily="50" charset="-52"/>
              </a:rPr>
              <a:t>Игра: «Четвёртый лишний»</a:t>
            </a:r>
          </a:p>
          <a:p>
            <a:pPr algn="just"/>
            <a:r>
              <a:rPr lang="ru-RU" sz="1400" dirty="0" smtClean="0">
                <a:solidFill>
                  <a:schemeClr val="accent4"/>
                </a:solidFill>
                <a:latin typeface="Bitter" pitchFamily="50" charset="-52"/>
              </a:rPr>
              <a:t>Цель: Учить классифицировать предмет по характерному признаку или назначению.</a:t>
            </a:r>
          </a:p>
          <a:p>
            <a:pPr algn="just"/>
            <a:r>
              <a:rPr lang="ru-RU" sz="1400" dirty="0" smtClean="0">
                <a:solidFill>
                  <a:schemeClr val="accent4"/>
                </a:solidFill>
                <a:latin typeface="Bitter" pitchFamily="50" charset="-52"/>
              </a:rPr>
              <a:t>Дети определяют, какая картинка лишняя и почему. Материал подбирается соответственно лексической теме.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347863" y="4149080"/>
            <a:ext cx="5112569" cy="24622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 smtClean="0">
                <a:solidFill>
                  <a:schemeClr val="accent4"/>
                </a:solidFill>
                <a:latin typeface="Bitter" pitchFamily="50" charset="-52"/>
              </a:rPr>
              <a:t>Игра: «Угощение Маши»</a:t>
            </a:r>
          </a:p>
          <a:p>
            <a:pPr algn="just"/>
            <a:r>
              <a:rPr lang="ru-RU" sz="1400" dirty="0" smtClean="0">
                <a:solidFill>
                  <a:schemeClr val="accent4"/>
                </a:solidFill>
                <a:latin typeface="Bitter" pitchFamily="50" charset="-52"/>
              </a:rPr>
              <a:t>Цель: Упражняться в составлении простых предложений, употреблении существительных в косвенных падежах.</a:t>
            </a:r>
          </a:p>
          <a:p>
            <a:pPr algn="just"/>
            <a:r>
              <a:rPr lang="ru-RU" sz="1400" dirty="0" smtClean="0">
                <a:solidFill>
                  <a:schemeClr val="accent4"/>
                </a:solidFill>
                <a:latin typeface="Bitter" pitchFamily="50" charset="-52"/>
              </a:rPr>
              <a:t>Пришла Маша в лес и зовёт к себе зверей, предлагая им угощение. «Звери» должны сами себя назвать и рассказать, чем они питаются: медведь – медом и ягодами, ёж – ягодами, улитками и грибами и т.д.</a:t>
            </a:r>
          </a:p>
          <a:p>
            <a:pPr algn="just"/>
            <a:r>
              <a:rPr lang="ru-RU" sz="1400" dirty="0" smtClean="0">
                <a:solidFill>
                  <a:schemeClr val="accent4"/>
                </a:solidFill>
                <a:latin typeface="Bitter" pitchFamily="50" charset="-52"/>
              </a:rPr>
              <a:t>Аналогичную игру можно проводить при знакомстве с темами: «Домашние животные», «Домашние птицы».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699792" y="2132856"/>
            <a:ext cx="5040560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 smtClean="0">
                <a:solidFill>
                  <a:schemeClr val="accent4"/>
                </a:solidFill>
                <a:latin typeface="Bitter" pitchFamily="50" charset="-52"/>
              </a:rPr>
              <a:t>Игра: «Один – много»</a:t>
            </a:r>
          </a:p>
          <a:p>
            <a:pPr algn="just"/>
            <a:r>
              <a:rPr lang="ru-RU" sz="1400" dirty="0" smtClean="0">
                <a:solidFill>
                  <a:schemeClr val="accent4"/>
                </a:solidFill>
                <a:latin typeface="Bitter" pitchFamily="50" charset="-52"/>
              </a:rPr>
              <a:t>Цель: Упражняться в составлении простых предложений. Закреплять знания о повадках диких животных, названия их детёнышей.</a:t>
            </a:r>
          </a:p>
          <a:p>
            <a:pPr algn="just"/>
            <a:r>
              <a:rPr lang="ru-RU" sz="1400" dirty="0" smtClean="0">
                <a:solidFill>
                  <a:schemeClr val="accent4"/>
                </a:solidFill>
                <a:latin typeface="Bitter" pitchFamily="50" charset="-52"/>
              </a:rPr>
              <a:t>Дети надевают маски. «Медведь» говорит: «Я медведь, я живу в берлоге. А кто мои детки?» Выбегают другие дети и говорят: «Мы твои детки – медвежата».</a:t>
            </a:r>
          </a:p>
        </p:txBody>
      </p:sp>
    </p:spTree>
    <p:extLst>
      <p:ext uri="{BB962C8B-B14F-4D97-AF65-F5344CB8AC3E}">
        <p14:creationId xmlns:p14="http://schemas.microsoft.com/office/powerpoint/2010/main" xmlns="" val="31779136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421306" y="205182"/>
            <a:ext cx="2399166" cy="2537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907704" y="1196752"/>
            <a:ext cx="6912768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000" dirty="0" smtClean="0"/>
              <a:t> </a:t>
            </a:r>
          </a:p>
          <a:p>
            <a:endParaRPr lang="ru-RU" sz="1000" dirty="0" smtClean="0"/>
          </a:p>
          <a:p>
            <a:endParaRPr lang="ru-RU" sz="1000" dirty="0" smtClean="0"/>
          </a:p>
        </p:txBody>
      </p:sp>
      <p:sp>
        <p:nvSpPr>
          <p:cNvPr id="5" name="TextBox 4"/>
          <p:cNvSpPr txBox="1"/>
          <p:nvPr/>
        </p:nvSpPr>
        <p:spPr>
          <a:xfrm>
            <a:off x="1907704" y="548680"/>
            <a:ext cx="4896545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 smtClean="0">
                <a:solidFill>
                  <a:schemeClr val="accent4"/>
                </a:solidFill>
                <a:latin typeface="Bitter" pitchFamily="50" charset="-52"/>
              </a:rPr>
              <a:t>Игра: «Что забыл нарисовать художник?»</a:t>
            </a:r>
          </a:p>
          <a:p>
            <a:pPr algn="just"/>
            <a:r>
              <a:rPr lang="ru-RU" sz="1400" dirty="0" smtClean="0">
                <a:solidFill>
                  <a:schemeClr val="accent4"/>
                </a:solidFill>
                <a:latin typeface="Bitter" pitchFamily="50" charset="-52"/>
              </a:rPr>
              <a:t>Цель: Упражняться в употреблении существительных в Родительном падеже.</a:t>
            </a:r>
          </a:p>
          <a:p>
            <a:pPr algn="just"/>
            <a:r>
              <a:rPr lang="ru-RU" sz="1400" dirty="0" smtClean="0">
                <a:solidFill>
                  <a:schemeClr val="accent4"/>
                </a:solidFill>
                <a:latin typeface="Bitter" pitchFamily="50" charset="-52"/>
              </a:rPr>
              <a:t>Детям раздаются фигуры животных, птиц, предметов, у которых не хватает отдельных частей (у орла – крыла, у петуха – клюва и т.д.) Дети должны назвать, чего не хватает.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211960" y="2348880"/>
            <a:ext cx="4608512" cy="41857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ru-RU" sz="1400" b="1" dirty="0" smtClean="0">
              <a:solidFill>
                <a:schemeClr val="accent4"/>
              </a:solidFill>
              <a:latin typeface="Bitter" pitchFamily="50" charset="-52"/>
            </a:endParaRPr>
          </a:p>
          <a:p>
            <a:pPr algn="ctr"/>
            <a:r>
              <a:rPr lang="ru-RU" sz="1400" b="1" dirty="0" smtClean="0">
                <a:solidFill>
                  <a:schemeClr val="accent4"/>
                </a:solidFill>
                <a:latin typeface="Bitter" pitchFamily="50" charset="-52"/>
              </a:rPr>
              <a:t>Игра «Правда – неправда»</a:t>
            </a:r>
          </a:p>
          <a:p>
            <a:pPr algn="just"/>
            <a:r>
              <a:rPr lang="ru-RU" sz="1400" dirty="0" smtClean="0">
                <a:solidFill>
                  <a:schemeClr val="accent4"/>
                </a:solidFill>
                <a:latin typeface="Bitter" pitchFamily="50" charset="-52"/>
              </a:rPr>
              <a:t>Цель: Нахождение в тексте слов или фраз, не подходящих по смыслу, замена их подходящими.</a:t>
            </a:r>
          </a:p>
          <a:p>
            <a:pPr algn="just"/>
            <a:r>
              <a:rPr lang="ru-RU" sz="1400" dirty="0">
                <a:solidFill>
                  <a:schemeClr val="accent4"/>
                </a:solidFill>
                <a:latin typeface="Bitter" pitchFamily="50" charset="-52"/>
              </a:rPr>
              <a:t>Ч</a:t>
            </a:r>
            <a:r>
              <a:rPr lang="ru-RU" sz="1400" dirty="0" smtClean="0">
                <a:solidFill>
                  <a:schemeClr val="accent4"/>
                </a:solidFill>
                <a:latin typeface="Bitter" pitchFamily="50" charset="-52"/>
              </a:rPr>
              <a:t>итает стихотворение, дети говорят, что в нём правда, а что нет.</a:t>
            </a:r>
          </a:p>
          <a:p>
            <a:pPr algn="just"/>
            <a:endParaRPr lang="ru-RU" sz="1400" dirty="0" smtClean="0">
              <a:solidFill>
                <a:schemeClr val="accent4"/>
              </a:solidFill>
              <a:latin typeface="Bitter" pitchFamily="50" charset="-52"/>
            </a:endParaRPr>
          </a:p>
          <a:p>
            <a:pPr algn="ctr"/>
            <a:r>
              <a:rPr lang="ru-RU" sz="1400" dirty="0" smtClean="0">
                <a:solidFill>
                  <a:schemeClr val="accent4"/>
                </a:solidFill>
                <a:latin typeface="Bitter" pitchFamily="50" charset="-52"/>
              </a:rPr>
              <a:t>Тёплая зима сейчас,</a:t>
            </a:r>
          </a:p>
          <a:p>
            <a:pPr algn="ctr"/>
            <a:r>
              <a:rPr lang="ru-RU" sz="1400" dirty="0" smtClean="0">
                <a:solidFill>
                  <a:schemeClr val="accent4"/>
                </a:solidFill>
                <a:latin typeface="Bitter" pitchFamily="50" charset="-52"/>
              </a:rPr>
              <a:t>Виноград созрел у нас.</a:t>
            </a:r>
          </a:p>
          <a:p>
            <a:pPr algn="ctr"/>
            <a:endParaRPr lang="ru-RU" sz="1400" dirty="0" smtClean="0">
              <a:solidFill>
                <a:schemeClr val="accent4"/>
              </a:solidFill>
              <a:latin typeface="Bitter" pitchFamily="50" charset="-52"/>
            </a:endParaRPr>
          </a:p>
          <a:p>
            <a:pPr algn="ctr"/>
            <a:r>
              <a:rPr lang="ru-RU" sz="1400" dirty="0" smtClean="0">
                <a:solidFill>
                  <a:schemeClr val="accent4"/>
                </a:solidFill>
                <a:latin typeface="Bitter" pitchFamily="50" charset="-52"/>
              </a:rPr>
              <a:t>Конь рогатый на лугу,</a:t>
            </a:r>
          </a:p>
          <a:p>
            <a:pPr algn="ctr"/>
            <a:r>
              <a:rPr lang="ru-RU" sz="1400" dirty="0" smtClean="0">
                <a:solidFill>
                  <a:schemeClr val="accent4"/>
                </a:solidFill>
                <a:latin typeface="Bitter" pitchFamily="50" charset="-52"/>
              </a:rPr>
              <a:t>Летом прыгает в снегу.</a:t>
            </a:r>
          </a:p>
          <a:p>
            <a:pPr algn="ctr"/>
            <a:endParaRPr lang="ru-RU" sz="1400" dirty="0" smtClean="0">
              <a:solidFill>
                <a:schemeClr val="accent4"/>
              </a:solidFill>
              <a:latin typeface="Bitter" pitchFamily="50" charset="-52"/>
            </a:endParaRPr>
          </a:p>
          <a:p>
            <a:pPr algn="ctr"/>
            <a:r>
              <a:rPr lang="ru-RU" sz="1400" dirty="0" smtClean="0">
                <a:solidFill>
                  <a:schemeClr val="accent4"/>
                </a:solidFill>
                <a:latin typeface="Bitter" pitchFamily="50" charset="-52"/>
              </a:rPr>
              <a:t>А зимой среди ветвей</a:t>
            </a:r>
          </a:p>
          <a:p>
            <a:pPr algn="ctr"/>
            <a:r>
              <a:rPr lang="ru-RU" sz="1400" dirty="0" smtClean="0">
                <a:solidFill>
                  <a:schemeClr val="accent4"/>
                </a:solidFill>
                <a:latin typeface="Bitter" pitchFamily="50" charset="-52"/>
              </a:rPr>
              <a:t>«Га – га – га, пел соловей.</a:t>
            </a:r>
          </a:p>
          <a:p>
            <a:pPr algn="ctr"/>
            <a:endParaRPr lang="ru-RU" sz="1400" dirty="0" smtClean="0">
              <a:solidFill>
                <a:schemeClr val="accent4"/>
              </a:solidFill>
              <a:latin typeface="Bitter" pitchFamily="50" charset="-52"/>
            </a:endParaRPr>
          </a:p>
          <a:p>
            <a:pPr algn="ctr"/>
            <a:r>
              <a:rPr lang="ru-RU" sz="1400" dirty="0" smtClean="0">
                <a:solidFill>
                  <a:schemeClr val="accent4"/>
                </a:solidFill>
                <a:latin typeface="Bitter" pitchFamily="50" charset="-52"/>
              </a:rPr>
              <a:t>Быстро дайте мне ответ –</a:t>
            </a:r>
          </a:p>
          <a:p>
            <a:pPr algn="ctr"/>
            <a:r>
              <a:rPr lang="ru-RU" sz="1400" dirty="0" smtClean="0">
                <a:solidFill>
                  <a:schemeClr val="accent4"/>
                </a:solidFill>
                <a:latin typeface="Bitter" pitchFamily="50" charset="-52"/>
              </a:rPr>
              <a:t>Это правда или нет?</a:t>
            </a:r>
          </a:p>
        </p:txBody>
      </p:sp>
    </p:spTree>
    <p:extLst>
      <p:ext uri="{BB962C8B-B14F-4D97-AF65-F5344CB8AC3E}">
        <p14:creationId xmlns:p14="http://schemas.microsoft.com/office/powerpoint/2010/main" xmlns="" val="77875662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flipH="1">
            <a:off x="4788024" y="2564904"/>
            <a:ext cx="4227421" cy="41764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907704" y="1196752"/>
            <a:ext cx="6912768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000" dirty="0" smtClean="0"/>
              <a:t> </a:t>
            </a:r>
          </a:p>
          <a:p>
            <a:endParaRPr lang="ru-RU" sz="1000" dirty="0" smtClean="0"/>
          </a:p>
          <a:p>
            <a:endParaRPr lang="ru-RU" sz="1000" dirty="0" smtClean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7504" y="6525344"/>
            <a:ext cx="2805113" cy="2492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2051720" y="260648"/>
            <a:ext cx="4896545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 smtClean="0">
                <a:solidFill>
                  <a:schemeClr val="accent4"/>
                </a:solidFill>
                <a:latin typeface="Bitter" pitchFamily="50" charset="-52"/>
              </a:rPr>
              <a:t>«Назови одним словом»</a:t>
            </a:r>
          </a:p>
          <a:p>
            <a:pPr algn="ctr"/>
            <a:endParaRPr lang="ru-RU" sz="1400" b="1" dirty="0" smtClean="0">
              <a:solidFill>
                <a:schemeClr val="accent4"/>
              </a:solidFill>
              <a:latin typeface="Bitter" pitchFamily="50" charset="-52"/>
            </a:endParaRPr>
          </a:p>
          <a:p>
            <a:pPr algn="just"/>
            <a:r>
              <a:rPr lang="ru-RU" sz="1400" dirty="0" smtClean="0">
                <a:solidFill>
                  <a:schemeClr val="accent4"/>
                </a:solidFill>
                <a:latin typeface="Bitter" pitchFamily="50" charset="-52"/>
              </a:rPr>
              <a:t>Взрослый: "Я буду описывать что-то, а ты назови, то, о чем я рассказываю одним словом:</a:t>
            </a:r>
          </a:p>
          <a:p>
            <a:pPr algn="just"/>
            <a:endParaRPr lang="ru-RU" sz="1400" dirty="0" smtClean="0">
              <a:solidFill>
                <a:schemeClr val="accent4"/>
              </a:solidFill>
              <a:latin typeface="Bitter" pitchFamily="50" charset="-52"/>
            </a:endParaRPr>
          </a:p>
          <a:p>
            <a:pPr algn="just"/>
            <a:r>
              <a:rPr lang="ru-RU" sz="1400" dirty="0" smtClean="0">
                <a:solidFill>
                  <a:schemeClr val="accent4"/>
                </a:solidFill>
                <a:latin typeface="Bitter" pitchFamily="50" charset="-52"/>
              </a:rPr>
              <a:t>часы, которые помогают проснуться, </a:t>
            </a:r>
          </a:p>
          <a:p>
            <a:pPr algn="just"/>
            <a:endParaRPr lang="ru-RU" sz="1400" dirty="0" smtClean="0">
              <a:solidFill>
                <a:schemeClr val="accent4"/>
              </a:solidFill>
              <a:latin typeface="Bitter" pitchFamily="50" charset="-52"/>
            </a:endParaRPr>
          </a:p>
          <a:p>
            <a:pPr algn="just"/>
            <a:r>
              <a:rPr lang="ru-RU" sz="1400" dirty="0" smtClean="0">
                <a:solidFill>
                  <a:schemeClr val="accent4"/>
                </a:solidFill>
                <a:latin typeface="Bitter" pitchFamily="50" charset="-52"/>
              </a:rPr>
              <a:t>большая ложка, с помощью которой наливают суп,</a:t>
            </a:r>
            <a:r>
              <a:rPr lang="ru-RU" sz="1400" dirty="0">
                <a:solidFill>
                  <a:schemeClr val="accent4"/>
                </a:solidFill>
                <a:latin typeface="Bitter" pitchFamily="50" charset="-52"/>
              </a:rPr>
              <a:t> </a:t>
            </a:r>
            <a:r>
              <a:rPr lang="ru-RU" sz="1400" dirty="0" smtClean="0">
                <a:solidFill>
                  <a:schemeClr val="accent4"/>
                </a:solidFill>
                <a:latin typeface="Bitter" pitchFamily="50" charset="-52"/>
              </a:rPr>
              <a:t>утренняя еда, </a:t>
            </a:r>
          </a:p>
          <a:p>
            <a:pPr algn="just"/>
            <a:endParaRPr lang="ru-RU" sz="1400" dirty="0" smtClean="0">
              <a:solidFill>
                <a:schemeClr val="accent4"/>
              </a:solidFill>
              <a:latin typeface="Bitter" pitchFamily="50" charset="-52"/>
            </a:endParaRPr>
          </a:p>
          <a:p>
            <a:pPr algn="just"/>
            <a:r>
              <a:rPr lang="ru-RU" sz="1400" dirty="0" smtClean="0">
                <a:solidFill>
                  <a:schemeClr val="accent4"/>
                </a:solidFill>
                <a:latin typeface="Bitter" pitchFamily="50" charset="-52"/>
              </a:rPr>
              <a:t>человек, который направляется в дальние страны и т. д. «</a:t>
            </a:r>
          </a:p>
          <a:p>
            <a:pPr algn="just"/>
            <a:endParaRPr lang="ru-RU" sz="1400" dirty="0" smtClean="0">
              <a:solidFill>
                <a:schemeClr val="accent4"/>
              </a:solidFill>
              <a:latin typeface="Bitter" pitchFamily="50" charset="-52"/>
            </a:endParaRPr>
          </a:p>
          <a:p>
            <a:pPr algn="just"/>
            <a:r>
              <a:rPr lang="ru-RU" sz="1400" dirty="0" smtClean="0">
                <a:solidFill>
                  <a:schemeClr val="accent4"/>
                </a:solidFill>
                <a:latin typeface="Bitter" pitchFamily="50" charset="-52"/>
              </a:rPr>
              <a:t>Ребенок называет слово. Потом играющие меняются ролями. Эта роль будет совсем непростой для ребенка, помогайте ему составить нужное описание, если у него не получается. Только тогда будет неинтересно вам отгадывать получившуюся задачку. Пусть малыш загадает ее папе или бабушке.</a:t>
            </a:r>
          </a:p>
        </p:txBody>
      </p:sp>
    </p:spTree>
    <p:extLst>
      <p:ext uri="{BB962C8B-B14F-4D97-AF65-F5344CB8AC3E}">
        <p14:creationId xmlns:p14="http://schemas.microsoft.com/office/powerpoint/2010/main" xmlns="" val="858998232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Эркер">
  <a:themeElements>
    <a:clrScheme name="Серая">
      <a:dk1>
        <a:sysClr val="windowText" lastClr="000000"/>
      </a:dk1>
      <a:lt1>
        <a:sysClr val="window" lastClr="FFFFFF"/>
      </a:lt1>
      <a:dk2>
        <a:srgbClr val="000000"/>
      </a:dk2>
      <a:lt2>
        <a:srgbClr val="F8F8F8"/>
      </a:lt2>
      <a:accent1>
        <a:srgbClr val="DDDDDD"/>
      </a:accent1>
      <a:accent2>
        <a:srgbClr val="B2B2B2"/>
      </a:accent2>
      <a:accent3>
        <a:srgbClr val="969696"/>
      </a:accent3>
      <a:accent4>
        <a:srgbClr val="808080"/>
      </a:accent4>
      <a:accent5>
        <a:srgbClr val="5F5F5F"/>
      </a:accent5>
      <a:accent6>
        <a:srgbClr val="4D4D4D"/>
      </a:accent6>
      <a:hlink>
        <a:srgbClr val="5F5F5F"/>
      </a:hlink>
      <a:folHlink>
        <a:srgbClr val="919191"/>
      </a:folHlink>
    </a:clrScheme>
    <a:fontScheme name="Эркер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Эркер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315</TotalTime>
  <Words>2401</Words>
  <Application>Microsoft Office PowerPoint</Application>
  <PresentationFormat>Экран (4:3)</PresentationFormat>
  <Paragraphs>340</Paragraphs>
  <Slides>19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0" baseType="lpstr">
      <vt:lpstr>Эркер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</vt:vector>
  </TitlesOfParts>
  <Company>diakov.net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Таисия</dc:creator>
  <cp:lastModifiedBy>Заведующая</cp:lastModifiedBy>
  <cp:revision>60</cp:revision>
  <dcterms:created xsi:type="dcterms:W3CDTF">2020-05-10T14:24:23Z</dcterms:created>
  <dcterms:modified xsi:type="dcterms:W3CDTF">2020-05-25T07:24:40Z</dcterms:modified>
</cp:coreProperties>
</file>