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905000" y="731519"/>
            <a:ext cx="6400800" cy="347472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324113" y="731519"/>
            <a:ext cx="4829287" cy="489472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 bwMode="auto">
          <a:xfrm>
            <a:off x="1143000" y="731520"/>
            <a:ext cx="6400800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22437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 bwMode="auto">
          <a:xfrm>
            <a:off x="1142999" y="731519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 bwMode="auto">
          <a:xfrm>
            <a:off x="4645152" y="731520"/>
            <a:ext cx="3346704" cy="347472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>
              <a:spcBef>
                <a:spcPts val="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/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9144000" cy="386692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0" y="2652311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5105400"/>
            <a:ext cx="9144000" cy="175259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9144000" cy="510540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3768304"/>
            <a:ext cx="9144000" cy="2286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 bwMode="auto">
          <a:xfrm>
            <a:off x="0" y="1600200"/>
            <a:ext cx="9144000" cy="510540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>
        <a:spcBef>
          <a:spcPts val="0"/>
        </a:spcBef>
        <a:buClr>
          <a:schemeClr val="accent6">
            <a:lumMod val="75000"/>
          </a:schemeClr>
        </a:buClr>
        <a:buSzPct val="128000"/>
        <a:buFont typeface="Georgia"/>
        <a:buChar char="*"/>
        <a:defRPr sz="4600" b="1" i="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2286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>
        <a:spcBef>
          <a:spcPts val="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/>
        <a:buChar char="*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rcRect l="3703" t="0" r="3703" b="0"/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ChangeArrowheads="1" noGrp="1"/>
          </p:cNvSpPr>
          <p:nvPr/>
        </p:nvSpPr>
        <p:spPr bwMode="auto">
          <a:xfrm>
            <a:off x="57306" y="1369174"/>
            <a:ext cx="7704856" cy="123576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</p:spPr>
        <p:txBody>
          <a:bodyPr vert="horz" wrap="square" lIns="91440" tIns="45720" rIns="91440" bIns="45720" numCol="1" anchor="ctr" anchorCtr="0" compatLnSpc="1">
            <a:prstTxWarp prst="textInflateTop">
              <a:avLst>
                <a:gd name="adj" fmla="val 1044"/>
              </a:avLst>
            </a:prstTxWarp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5pPr>
            <a:lvl6pPr marL="4572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6pPr>
            <a:lvl7pPr marL="9144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7pPr>
            <a:lvl8pPr marL="13716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8pPr>
            <a:lvl9pPr marL="18288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2"/>
                </a:solidFill>
                <a:latin typeface="Arial"/>
                <a:cs typeface="Arial"/>
              </a:defRPr>
            </a:lvl9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5400" b="1" i="0" u="none" strike="noStrike" cap="all" spc="0">
                <a:ln w="0"/>
                <a:solidFill>
                  <a:schemeClr val="accent6">
                    <a:lumMod val="50000"/>
                  </a:schemeClr>
                </a:solidFill>
                <a:latin typeface="Arial"/>
                <a:ea typeface="+mj-ea"/>
                <a:cs typeface="Arial"/>
              </a:rPr>
              <a:t>Дети и гаджеты-вред</a:t>
            </a:r>
            <a:r>
              <a:rPr lang="ru-RU" sz="5400" b="1" i="0" u="none" strike="noStrike" cap="all" spc="0">
                <a:ln w="0"/>
                <a:solidFill>
                  <a:schemeClr val="accent6">
                    <a:lumMod val="50000"/>
                  </a:schemeClr>
                </a:solidFill>
                <a:latin typeface="Arial"/>
                <a:ea typeface="+mj-ea"/>
                <a:cs typeface="Arial"/>
              </a:rPr>
              <a:t> или польза?</a:t>
            </a:r>
            <a:endParaRPr lang="es-ES" sz="5400" b="1" i="0" u="none" strike="noStrike" cap="all" spc="0">
              <a:ln w="0"/>
              <a:solidFill>
                <a:schemeClr val="accent6">
                  <a:lumMod val="50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-180528" y="137629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Муниципальное дошкольное образовательное учреждение </a:t>
            </a:r>
            <a:br>
              <a:rPr lang="ru-RU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b="1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Детский сад «Солнышко»</a:t>
            </a:r>
            <a:endParaRPr lang="ru-RU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492280" y="5661671"/>
            <a:ext cx="7437437" cy="6429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ru-RU" b="1"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663092" y="67018"/>
            <a:ext cx="1315004" cy="13150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363960" y="2950086"/>
            <a:ext cx="4744924" cy="31632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3286116" y="214290"/>
            <a:ext cx="308904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Вывод</a:t>
            </a:r>
            <a:endParaRPr lang="ru-RU" sz="3200" b="1">
              <a:solidFill>
                <a:schemeClr val="accent6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4999"/>
              </a:lnSpc>
              <a:spcAft>
                <a:spcPts val="0"/>
              </a:spcAft>
              <a:defRPr/>
            </a:pPr>
            <a:endParaRPr lang="ru-RU" sz="1600"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835696" y="4650985"/>
            <a:ext cx="4391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Но пользоваться этими приборами нужно разумно. 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974856" y="992115"/>
            <a:ext cx="4500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2060"/>
                </a:solidFill>
                <a:latin typeface="Arial"/>
                <a:ea typeface="Calibri"/>
                <a:cs typeface="Arial"/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Г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аджеты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– неотъемлемая часть жизни современного человека. 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796136" y="2971378"/>
            <a:ext cx="3184528" cy="3746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5823" y="836712"/>
            <a:ext cx="4790336" cy="338655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26283" y="-315416"/>
            <a:ext cx="9270282" cy="721685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 bwMode="auto">
          <a:xfrm>
            <a:off x="5292080" y="1182231"/>
            <a:ext cx="3744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«В каждом доме нужен гаджет, Но нельзя  с ним и есть, и спать… </a:t>
            </a:r>
            <a:endParaRPr/>
          </a:p>
          <a:p>
            <a:pPr lvl="0"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Знай, что  гаджет не подскажет, </a:t>
            </a:r>
            <a:endParaRPr/>
          </a:p>
          <a:p>
            <a:pPr lvl="0"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Как тебе счастливым стать.» </a:t>
            </a:r>
            <a:endParaRPr/>
          </a:p>
          <a:p>
            <a:pPr lvl="0" algn="just">
              <a:defRPr/>
            </a:pPr>
            <a:r>
              <a:rPr lang="ru-RU" sz="2000" b="1">
                <a:solidFill>
                  <a:srgbClr val="FF0066"/>
                </a:solidFill>
                <a:latin typeface="Times New Roman"/>
                <a:ea typeface="Times New Roman"/>
                <a:cs typeface="Times New Roman"/>
              </a:rPr>
              <a:t>                       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857224" y="1142984"/>
            <a:ext cx="7572428" cy="2185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Технологии не стоят на месте. </a:t>
            </a:r>
            <a:endParaRPr/>
          </a:p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Детей XXI века невозможно представить без электронных гаджетов и Интернета. </a:t>
            </a:r>
            <a:endParaRPr/>
          </a:p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Смартфон, планшет, нетбук – неиссякаемый источник удовольствия для детей и предмет беспокойства наших родителей.</a:t>
            </a:r>
            <a:endParaRPr lang="ru-RU" sz="2000" b="1">
              <a:solidFill>
                <a:schemeClr val="tx2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714480" y="214290"/>
            <a:ext cx="6120680" cy="805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4999"/>
              </a:lnSpc>
              <a:defRPr/>
            </a:pPr>
            <a:r>
              <a:rPr lang="ru-RU" sz="4400" b="1">
                <a:solidFill>
                  <a:schemeClr val="accent6">
                    <a:lumMod val="50000"/>
                  </a:schemeClr>
                </a:solidFill>
                <a:latin typeface="Arial"/>
                <a:ea typeface="Times New Roman"/>
                <a:cs typeface="Arial"/>
              </a:rPr>
              <a:t>Актуальность темы:</a:t>
            </a:r>
            <a:r>
              <a:rPr lang="ru-RU" sz="440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 </a:t>
            </a:r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843807" y="3149189"/>
            <a:ext cx="4687300" cy="3515475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539552" y="260648"/>
            <a:ext cx="8208912" cy="214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4999"/>
              </a:lnSpc>
              <a:spcAft>
                <a:spcPts val="0"/>
              </a:spcAft>
              <a:buSzPts val="1600"/>
              <a:defRPr/>
            </a:pP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Что такое гаджеты?</a:t>
            </a:r>
            <a:endParaRPr/>
          </a:p>
          <a:p>
            <a:pPr lvl="0">
              <a:lnSpc>
                <a:spcPct val="114999"/>
              </a:lnSpc>
              <a:spcAft>
                <a:spcPts val="0"/>
              </a:spcAft>
              <a:buSzPts val="1600"/>
              <a:defRPr/>
            </a:pPr>
            <a:r>
              <a:rPr lang="ru-RU" sz="2800" b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В современном мире, где электронные технологии развиваются стремительными темпами, получили своё развитие гаджеты. 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l="14563" t="26901" r="10227" b="14299"/>
          <a:stretch/>
        </p:blipFill>
        <p:spPr bwMode="auto">
          <a:xfrm>
            <a:off x="1205372" y="2435926"/>
            <a:ext cx="6877272" cy="403244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857224" y="0"/>
            <a:ext cx="7643866" cy="1041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4999"/>
              </a:lnSpc>
              <a:defRPr/>
            </a:pPr>
            <a:r>
              <a:rPr lang="ru-RU" sz="28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Чем опасны гаджеты, какой от них</a:t>
            </a:r>
            <a:endParaRPr/>
          </a:p>
          <a:p>
            <a:pPr lvl="0" algn="ctr">
              <a:lnSpc>
                <a:spcPct val="114999"/>
              </a:lnSpc>
              <a:defRPr/>
            </a:pPr>
            <a:r>
              <a:rPr lang="ru-RU" sz="28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вред и какая польза. 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85720" y="1071546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«Очень важно понять, что гаджеты несут и позитивную, и негативную окраску. Сегодня трудно представить ребенка без каких-то телефонных и компьютерных аппаратов, и в три года он с ними, и в четыре-пять. Важно дозировать эти </a:t>
            </a:r>
            <a:r>
              <a:rPr lang="ru-RU" sz="2000" b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гаджеты</a:t>
            </a:r>
            <a:r>
              <a:rPr lang="ru-RU" sz="2000" b="1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l="0" t="36352" r="34250" b="0"/>
          <a:stretch/>
        </p:blipFill>
        <p:spPr bwMode="auto">
          <a:xfrm>
            <a:off x="1565920" y="2448181"/>
            <a:ext cx="6012159" cy="402967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1928802"/>
            <a:ext cx="4500562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8125" marR="47625" algn="just">
              <a:lnSpc>
                <a:spcPct val="107000"/>
              </a:lnSpc>
              <a:spcAft>
                <a:spcPts val="0"/>
              </a:spcAft>
              <a:defRPr/>
            </a:pPr>
            <a:endParaRPr lang="ru-RU" sz="2400" b="1">
              <a:latin typeface="Times New Roman"/>
              <a:ea typeface="Calibri"/>
              <a:cs typeface="Times New Roman"/>
            </a:endParaRPr>
          </a:p>
        </p:txBody>
      </p:sp>
      <p:sp>
        <p:nvSpPr>
          <p:cNvPr id="7172" name="AutoShape 4" descr="C:\Users\%D0%90%D0%BD%D0%BD%D0%B0 %D0%AE%D1%80%D1%8C%D0%B5%D0%B2%D0%BD%D0%B0\Desktop\%D0%9C%D0%B5%D1%82%D0%BE%D0%B4 6 %D1%88%D0%BB%D1%8F%D0%BF %D0%BF%D1%80%D0%B5%D0%B7%D0%B8%D0%BD%D1%82\6A3.webp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174" name="AutoShape 6" descr="C:\Users\%D0%90%D0%BD%D0%BD%D0%B0 %D0%AE%D1%80%D1%8C%D0%B5%D0%B2%D0%BD%D0%B0\Desktop\%D0%9C%D0%B5%D1%82%D0%BE%D0%B4 6 %D1%88%D0%BB%D1%8F%D0%BF %D0%BF%D1%80%D0%B5%D0%B7%D0%B8%D0%BD%D1%82\6A3.webp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176" name="AutoShape 8" descr="C:\Users\%D0%90%D0%BD%D0%BD%D0%B0 %D0%AE%D1%80%D1%8C%D0%B5%D0%B2%D0%BD%D0%B0\Desktop\%D0%9C%D0%B5%D1%82%D0%BE%D0%B4 6 %D1%88%D0%BB%D1%8F%D0%BF %D0%BF%D1%80%D0%B5%D0%B7%D0%B8%D0%BD%D1%82\6A3.webp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537681" y="158926"/>
            <a:ext cx="6284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</a:rPr>
              <a:t>ОТРИЦАТЕЛЬНЫЕ АСПЕКТЫ</a:t>
            </a:r>
            <a:endParaRPr lang="ru-RU" sz="32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Прямоугольник: скругленные углы 19"/>
          <p:cNvSpPr/>
          <p:nvPr/>
        </p:nvSpPr>
        <p:spPr bwMode="auto">
          <a:xfrm>
            <a:off x="235886" y="1547181"/>
            <a:ext cx="2376264" cy="1224136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НЕГАТИВНОЕ ВЛИЯНИЕ НА ЗДОРОВЬЕ</a:t>
            </a:r>
            <a:endParaRPr/>
          </a:p>
        </p:txBody>
      </p:sp>
      <p:sp>
        <p:nvSpPr>
          <p:cNvPr id="21" name="Прямоугольник: скругленные углы 20"/>
          <p:cNvSpPr/>
          <p:nvPr/>
        </p:nvSpPr>
        <p:spPr bwMode="auto">
          <a:xfrm>
            <a:off x="3520319" y="800387"/>
            <a:ext cx="2376264" cy="1224136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НАРУШЕНИЕ ЦИРКАДНЫХ РИТМОВ</a:t>
            </a:r>
            <a:endParaRPr/>
          </a:p>
        </p:txBody>
      </p:sp>
      <p:sp>
        <p:nvSpPr>
          <p:cNvPr id="22" name="Прямоугольник: скругленные углы 21"/>
          <p:cNvSpPr/>
          <p:nvPr/>
        </p:nvSpPr>
        <p:spPr bwMode="auto">
          <a:xfrm>
            <a:off x="3520319" y="5505995"/>
            <a:ext cx="2376264" cy="1224136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ПУГАЮЩАЯ СТАТИСТИКА</a:t>
            </a:r>
            <a:endParaRPr/>
          </a:p>
        </p:txBody>
      </p:sp>
      <p:sp>
        <p:nvSpPr>
          <p:cNvPr id="23" name="Прямоугольник: скругленные углы 22"/>
          <p:cNvSpPr/>
          <p:nvPr/>
        </p:nvSpPr>
        <p:spPr bwMode="auto">
          <a:xfrm>
            <a:off x="6581935" y="1741198"/>
            <a:ext cx="2376264" cy="1224136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ПОДМЕНА ЖИВОГО ОБЩЕНИЯ</a:t>
            </a:r>
            <a:endParaRPr/>
          </a:p>
        </p:txBody>
      </p:sp>
      <p:sp>
        <p:nvSpPr>
          <p:cNvPr id="24" name="Прямоугольник: скругленные углы 23"/>
          <p:cNvSpPr/>
          <p:nvPr/>
        </p:nvSpPr>
        <p:spPr bwMode="auto">
          <a:xfrm>
            <a:off x="6581935" y="3975012"/>
            <a:ext cx="2376264" cy="1224136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ПСИХИЧЕСКИЕ РАССТРОЙСТВА</a:t>
            </a:r>
            <a:endParaRPr/>
          </a:p>
        </p:txBody>
      </p:sp>
      <p:sp>
        <p:nvSpPr>
          <p:cNvPr id="25" name="Прямоугольник: скругленные углы 24"/>
          <p:cNvSpPr/>
          <p:nvPr/>
        </p:nvSpPr>
        <p:spPr bwMode="auto">
          <a:xfrm>
            <a:off x="235886" y="3877738"/>
            <a:ext cx="2376264" cy="1224136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ТРУДНОСТИ В ОБУЧЕНИИ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5530" t="8495" r="8623" b="24799"/>
          <a:stretch/>
        </p:blipFill>
        <p:spPr bwMode="auto">
          <a:xfrm>
            <a:off x="3131842" y="2427518"/>
            <a:ext cx="3096345" cy="240596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285720" y="0"/>
            <a:ext cx="8640960" cy="982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Вред гаджетов для здоровья</a:t>
            </a:r>
            <a:endParaRPr lang="ru-RU" sz="3200">
              <a:solidFill>
                <a:schemeClr val="accent6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895350">
              <a:lnSpc>
                <a:spcPct val="114999"/>
              </a:lnSpc>
              <a:spcAft>
                <a:spcPts val="0"/>
              </a:spcAft>
              <a:defRPr/>
            </a:pPr>
            <a:endParaRPr lang="ru-RU" sz="2000" b="1">
              <a:solidFill>
                <a:srgbClr val="002060"/>
              </a:solidFill>
              <a:latin typeface="Arial"/>
              <a:ea typeface="Times New Roman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2930" t="12537" r="2305" b="2414"/>
          <a:stretch/>
        </p:blipFill>
        <p:spPr bwMode="auto">
          <a:xfrm>
            <a:off x="207648" y="764704"/>
            <a:ext cx="8572560" cy="58326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58850" y="502979"/>
            <a:ext cx="1845901" cy="1845901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rcRect l="9049" t="0" r="9049" b="0"/>
          <a:stretch/>
        </p:blipFill>
        <p:spPr bwMode="auto">
          <a:xfrm>
            <a:off x="0" y="-5880"/>
            <a:ext cx="9144000" cy="62801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 bwMode="auto">
          <a:xfrm>
            <a:off x="6804247" y="3977831"/>
            <a:ext cx="23397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Игры воруют время! Проигранные минуты быстро превращаются в часы. </a:t>
            </a:r>
            <a:endParaRPr/>
          </a:p>
          <a:p>
            <a:pPr>
              <a:defRPr/>
            </a:pPr>
            <a:r>
              <a:rPr lang="ru-RU" b="1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Часы складываются в потерянные сутки, недели и месяцы. </a:t>
            </a:r>
            <a:endParaRPr lang="ru-RU" b="1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79512" y="3977831"/>
            <a:ext cx="2627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Незаметно можно прочно увязнуть в электронных играх и сети интернета, как в паутине гигантского паука, питающегося людьми.</a:t>
            </a:r>
            <a:endParaRPr lang="ru-RU" sz="2000" b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251520" y="260648"/>
            <a:ext cx="8568952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4999"/>
              </a:lnSpc>
              <a:defRPr/>
            </a:pP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Польза </a:t>
            </a:r>
            <a:r>
              <a:rPr lang="ru-RU" sz="3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гаджетов</a:t>
            </a:r>
            <a:endParaRPr lang="ru-RU" sz="3200" b="1">
              <a:solidFill>
                <a:schemeClr val="accent6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4999"/>
              </a:lnSpc>
              <a:defRPr/>
            </a:pPr>
            <a:r>
              <a:rPr lang="ru-RU" sz="2400" b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Гаджеты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можно рассматривать не как средство развлечения, а как реальную помощь. Существует множество сайтов и учебных приложений, направленных на развитие мелкой моторики, реакции, логики, памяти и других важных навыков.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24013" t="25850" r="12988" b="15351"/>
          <a:stretch/>
        </p:blipFill>
        <p:spPr bwMode="auto">
          <a:xfrm>
            <a:off x="2051720" y="3008901"/>
            <a:ext cx="5400600" cy="378042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1000100" y="0"/>
            <a:ext cx="7358114" cy="642942"/>
          </a:xfrm>
        </p:spPr>
        <p:txBody>
          <a:bodyPr/>
          <a:lstStyle/>
          <a:p>
            <a:pPr algn="ctr">
              <a:buNone/>
              <a:defRPr/>
            </a:pPr>
            <a:r>
              <a:rPr lang="ru-RU" sz="4000">
                <a:solidFill>
                  <a:schemeClr val="accent6">
                    <a:lumMod val="75000"/>
                  </a:schemeClr>
                </a:solidFill>
                <a:latin typeface="Times New Roman"/>
                <a:ea typeface="Calibri"/>
              </a:rPr>
              <a:t>ПОЛЕЗНЫЕ  СОВЕТЫ</a:t>
            </a:r>
            <a:br>
              <a:rPr lang="ru-RU" sz="4000">
                <a:solidFill>
                  <a:srgbClr val="FF0000"/>
                </a:solidFill>
              </a:rPr>
            </a:br>
            <a:endParaRPr lang="ru-RU" sz="400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 bwMode="auto">
          <a:xfrm>
            <a:off x="357158" y="785794"/>
            <a:ext cx="8572560" cy="5715040"/>
          </a:xfrm>
          <a:prstGeom prst="rect">
            <a:avLst/>
          </a:prstGeom>
          <a:noFill/>
        </p:spPr>
        <p:txBody>
          <a:bodyPr>
            <a:normAutofit fontScale="25000" lnSpcReduction="2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1. Помните о времени использования гаджетов детьми:  </a:t>
            </a:r>
            <a:endParaRPr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72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4-5 лет — не более 15 минут;</a:t>
            </a:r>
            <a:r>
              <a:rPr lang="ru-RU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72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6 лет — 20 минут;</a:t>
            </a:r>
            <a:endParaRPr lang="ru-RU" sz="7200" b="1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72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7-9 лет — 30 минут;</a:t>
            </a:r>
            <a:endParaRPr lang="ru-RU" sz="7200" b="1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72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10-12 лет — 40 минут;</a:t>
            </a:r>
            <a:endParaRPr lang="ru-RU" sz="7200" b="1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457200" algn="l"/>
              </a:tabLst>
              <a:defRPr/>
            </a:pPr>
            <a:r>
              <a:rPr lang="ru-RU" sz="7200" b="1" i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13-14 лет — 50 минут.</a:t>
            </a:r>
            <a:endParaRPr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2. Не позволять пользоваться  </a:t>
            </a: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гаджетами</a:t>
            </a: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перед сном.</a:t>
            </a:r>
            <a:endParaRPr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3. Оптимальное расстояние между глазами и монитором — 60-70 см. </a:t>
            </a:r>
            <a:endParaRPr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4.</a:t>
            </a:r>
            <a:r>
              <a:rPr lang="ru-RU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Если занятие предполагает более длительное нахождение перед монитором, необходимо делать 10-минутые перерывы.</a:t>
            </a:r>
            <a:endParaRPr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5. Уделить  время прогулкам на свежем воздухе, спорту, подвижным играм.</a:t>
            </a:r>
            <a:endParaRPr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6.</a:t>
            </a:r>
            <a:r>
              <a:rPr lang="ru-RU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За 2-3 часа до сна замените   электронное устройство на спокойные совместные игры, чтение книг, общение.</a:t>
            </a:r>
            <a:endParaRPr/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ru-RU" sz="7200" b="1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7. У ребёнка должны быть обязанности по дому. </a:t>
            </a:r>
            <a:endParaRPr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endParaRPr lang="ru-RU" sz="72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>
                <a:tab pos="457200" algn="l"/>
              </a:tabLst>
              <a:defRPr/>
            </a:pPr>
            <a:endParaRPr lang="ru-RU" sz="55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47664" y="4833749"/>
            <a:ext cx="1787352" cy="17873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27950" t="24188" r="14563" b="7888"/>
          <a:stretch/>
        </p:blipFill>
        <p:spPr bwMode="auto">
          <a:xfrm>
            <a:off x="5483442" y="4380904"/>
            <a:ext cx="3446276" cy="236046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 l="33463" t="11458" r="0" b="11456"/>
          <a:stretch/>
        </p:blipFill>
        <p:spPr bwMode="auto">
          <a:xfrm>
            <a:off x="6407754" y="642942"/>
            <a:ext cx="2379088" cy="206714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Воздушный поток">
      <a:fillStyleLst>
        <a:solidFill>
          <a:schemeClr val="phClr"/>
        </a:solidFill>
        <a:gradFill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/>
        </a:gradFill>
        <a:gradFill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Р7-Офис/7.2.2.36</Application>
  <DocSecurity>0</DocSecurity>
  <PresentationFormat>Экран (4:3)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Euroset</dc:creator>
  <cp:keywords/>
  <dc:description/>
  <dc:identifier/>
  <dc:language/>
  <cp:lastModifiedBy/>
  <cp:revision>58</cp:revision>
  <dcterms:modified xsi:type="dcterms:W3CDTF">2025-11-20T11:21:31Z</dcterms:modified>
  <cp:category/>
  <cp:contentStatus/>
  <cp:version/>
</cp:coreProperties>
</file>