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7" r:id="rId10"/>
    <p:sldId id="265" r:id="rId11"/>
    <p:sldId id="266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A2EC1A-84E9-4558-9E58-2BEF3AE57D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B442DB5-69B3-4B5E-BA87-D1F23084BB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DFAD05-7CEC-48D2-9737-428ABA2F1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BBD77-D4B6-4926-A5E5-FFA988A1B870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D97944-8F56-4C72-8560-E1E816E7B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C9AC4D-CD00-4BC0-9A7B-0E1A831FB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66747-7ACE-4137-BD44-3685C01A08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629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0D17EA-E634-4B02-B126-DC5D2CF00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BAE766C-0E80-4471-96BA-1FF60153BA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4757DE-8524-4CB5-9CE1-8E0BFEF62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BBD77-D4B6-4926-A5E5-FFA988A1B870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86CCFB-6A70-46EC-90EA-1A57FB3DE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055872-84D7-4F7E-B0BF-85906C66E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66747-7ACE-4137-BD44-3685C01A08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574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E1C04A2-0CF2-4356-B269-AAAE20BD05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F9A7B37-6036-4836-A7CA-8E4F433F04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275305-2F9D-493B-B512-ED4980782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BBD77-D4B6-4926-A5E5-FFA988A1B870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20ED9F-0B99-4871-BCE6-41D530DE2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96ED4A-594B-4801-8144-EB71AB700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66747-7ACE-4137-BD44-3685C01A08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350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24578-F2CB-4BE2-AA05-8B7FC863D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5DC6E0-4A18-46C5-B737-A861411CD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8B5699-40A8-4A52-9C1B-F60F7535F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BBD77-D4B6-4926-A5E5-FFA988A1B870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B4134B-211A-4918-894B-F8AF9BA4C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C27F1E-AE15-4423-B389-2A5BECCA2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66747-7ACE-4137-BD44-3685C01A08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247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364D4A-26DB-4C5C-853D-CFBCF9932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77E8E8D-FA00-4E89-9211-4839C5B71F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9423AE-05BB-48DF-BA4B-33D101BDC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BBD77-D4B6-4926-A5E5-FFA988A1B870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DB7530-D91E-4ADD-BE54-A71121414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80B11E-7915-46E6-BED6-BC635ECB6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66747-7ACE-4137-BD44-3685C01A08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73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BF321E-D573-495B-AD3D-7916FBE4C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D02662-7B54-4DA9-92A4-104EAE7259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98DADCF-E062-4C48-A42E-E3C4EDC6BD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71ABB92-3841-4890-B7D5-C11FB1C48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BBD77-D4B6-4926-A5E5-FFA988A1B870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1B16DFA-5C28-48E5-AB58-D2F0DA488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CCD5148-E6C2-4599-9EBA-F3B8C31E6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66747-7ACE-4137-BD44-3685C01A08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459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0604C1-FD1D-4876-A8CC-9C7642CF6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3CE4F77-1AEF-4230-BF59-B6C39C2045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01D3AF-9894-4828-8991-8DDD6AB9E1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CF5CFC4-43BA-4657-B343-93847CFD7F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CFF7ABF-D819-4C9D-9D09-A0A9C08B04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2A7CEE7-FE02-48C8-8A73-4125F7468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BBD77-D4B6-4926-A5E5-FFA988A1B870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342B675-575F-4746-B24E-EEB1D9FA8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CAA0D02-7C90-4320-90D6-7A98FA67A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66747-7ACE-4137-BD44-3685C01A08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611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015343-A5AA-46A6-9692-B2EC847CD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E5C189E-48F2-4C9F-BEA7-E25756ED7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BBD77-D4B6-4926-A5E5-FFA988A1B870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9559421-4AD4-4087-BB42-F36C465A8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235C7A5-1A3A-4163-A6F8-9E13C8D04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66747-7ACE-4137-BD44-3685C01A08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372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8A47112-35CF-429A-AE7E-9E4108D8E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BBD77-D4B6-4926-A5E5-FFA988A1B870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F57DA07-168B-4779-A065-591F84BD6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9A49688-B5E3-4BD1-8BC1-8564249B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66747-7ACE-4137-BD44-3685C01A08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443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DDF925-874C-4482-BD67-B48ACEC7D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E19605-1C75-4425-8CFA-7C1A813B8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9C1FBE0-4D1E-478B-BF71-D5A3533133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E2515B-6F09-4BBF-9DAB-D674C8B4D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BBD77-D4B6-4926-A5E5-FFA988A1B870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198EFA-FDE9-409A-A758-798EEB187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FBD197B-1344-4D9C-A22F-5733D4736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66747-7ACE-4137-BD44-3685C01A08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993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E54837-369E-4CAA-AB1E-FA5EA3D3E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5E81796-D484-43D2-8C62-BFD3D5DB43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B36F9E4-E4F8-4962-AFC7-1E40F24D88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B9A4EA5-D347-4785-B364-215EE3966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BBD77-D4B6-4926-A5E5-FFA988A1B870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F227BC-7A5B-46CA-B207-4B7666EA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E332D2D-BFD6-48C6-8475-66CF6D558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66747-7ACE-4137-BD44-3685C01A08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232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3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3CAA20-87CD-4F9B-A287-1631BBF06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CEE6A7C-F055-4B70-90AB-A6A4EE47E6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599C1E-1B23-49B9-BBAF-3D940AEA60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BBD77-D4B6-4926-A5E5-FFA988A1B870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AAC895-C444-4632-9439-D9950F2810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44E61F-7999-476E-BE21-FD941B6027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66747-7ACE-4137-BD44-3685C01A08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362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9E249DE-0BF0-4F4C-9977-E71A8E3C6CE4}"/>
              </a:ext>
            </a:extLst>
          </p:cNvPr>
          <p:cNvSpPr txBox="1"/>
          <p:nvPr/>
        </p:nvSpPr>
        <p:spPr>
          <a:xfrm>
            <a:off x="528320" y="2313355"/>
            <a:ext cx="109423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rgbClr val="002060"/>
                </a:solidFill>
                <a:latin typeface="Comic Sans MS" panose="030F0702030302020204" pitchFamily="66" charset="0"/>
              </a:rPr>
              <a:t>Консультация</a:t>
            </a:r>
          </a:p>
          <a:p>
            <a:pPr algn="ctr"/>
            <a:r>
              <a:rPr lang="ru-RU" sz="4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«Семья и семейные ценности»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0B2320-706F-4D9C-8DD6-A3F3EF7D2DF5}"/>
              </a:ext>
            </a:extLst>
          </p:cNvPr>
          <p:cNvSpPr txBox="1"/>
          <p:nvPr/>
        </p:nvSpPr>
        <p:spPr>
          <a:xfrm>
            <a:off x="1402080" y="159435"/>
            <a:ext cx="101498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Comic Sans MS" panose="030F0702030302020204" pitchFamily="66" charset="0"/>
              </a:rPr>
              <a:t>Муниципальное дошкольное образовательное учреждение детский сад «Солнышко»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CEC2FA-5725-474E-8746-66B3168B478B}"/>
              </a:ext>
            </a:extLst>
          </p:cNvPr>
          <p:cNvSpPr txBox="1"/>
          <p:nvPr/>
        </p:nvSpPr>
        <p:spPr>
          <a:xfrm>
            <a:off x="9652000" y="4744273"/>
            <a:ext cx="26822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Comic Sans MS" panose="030F0702030302020204" pitchFamily="66" charset="0"/>
              </a:rPr>
              <a:t>Подготовил:</a:t>
            </a:r>
          </a:p>
          <a:p>
            <a:r>
              <a:rPr lang="ru-RU" dirty="0">
                <a:latin typeface="Comic Sans MS" panose="030F0702030302020204" pitchFamily="66" charset="0"/>
              </a:rPr>
              <a:t>Ильина М.А., </a:t>
            </a:r>
          </a:p>
          <a:p>
            <a:r>
              <a:rPr lang="ru-RU" dirty="0">
                <a:latin typeface="Comic Sans MS" panose="030F0702030302020204" pitchFamily="66" charset="0"/>
              </a:rPr>
              <a:t>старший воспитатель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730B22-05EF-43DD-AA0D-FF482B4BB5C3}"/>
              </a:ext>
            </a:extLst>
          </p:cNvPr>
          <p:cNvSpPr txBox="1"/>
          <p:nvPr/>
        </p:nvSpPr>
        <p:spPr>
          <a:xfrm>
            <a:off x="5034280" y="6344195"/>
            <a:ext cx="6167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р.п. Шатки, 2024 год</a:t>
            </a:r>
          </a:p>
        </p:txBody>
      </p:sp>
    </p:spTree>
    <p:extLst>
      <p:ext uri="{BB962C8B-B14F-4D97-AF65-F5344CB8AC3E}">
        <p14:creationId xmlns:p14="http://schemas.microsoft.com/office/powerpoint/2010/main" val="42555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7A6A2DB-5D37-4738-A9B3-0AF2D2C8BFBE}"/>
              </a:ext>
            </a:extLst>
          </p:cNvPr>
          <p:cNvSpPr txBox="1"/>
          <p:nvPr/>
        </p:nvSpPr>
        <p:spPr>
          <a:xfrm>
            <a:off x="575617" y="230819"/>
            <a:ext cx="10965353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sz="2200" b="1" i="0" u="sng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Семейные ценности:</a:t>
            </a:r>
          </a:p>
          <a:p>
            <a:pPr algn="just" fontAlgn="base"/>
            <a:endParaRPr lang="ru-RU" sz="800" b="1" i="1" dirty="0">
              <a:solidFill>
                <a:srgbClr val="002060"/>
              </a:solidFill>
              <a:effectLst/>
              <a:latin typeface="Comic Sans MS" panose="030F0702030302020204" pitchFamily="66" charset="0"/>
            </a:endParaRPr>
          </a:p>
          <a:p>
            <a:pPr algn="just" fontAlgn="base"/>
            <a:r>
              <a:rPr lang="ru-RU" sz="2200" b="1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Умение прощать.</a:t>
            </a:r>
            <a:r>
              <a:rPr lang="ru-RU" sz="2200" b="1" i="1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 </a:t>
            </a:r>
            <a:r>
              <a:rPr lang="ru-RU" sz="2200" b="0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Если люди любят, они не держат зла и не зацикливаются на обидах, они пытаются найти компромисс и жить дальше. Дети должны знать, что в семье их всегда поймут и простят.</a:t>
            </a:r>
          </a:p>
          <a:p>
            <a:pPr algn="just" fontAlgn="base"/>
            <a:endParaRPr lang="ru-RU" sz="800" b="0" i="0" dirty="0">
              <a:solidFill>
                <a:srgbClr val="002060"/>
              </a:solidFill>
              <a:effectLst/>
              <a:latin typeface="Comic Sans MS" panose="030F0702030302020204" pitchFamily="66" charset="0"/>
            </a:endParaRPr>
          </a:p>
          <a:p>
            <a:pPr algn="just" fontAlgn="base"/>
            <a:r>
              <a:rPr lang="ru-RU" sz="2200" b="1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Честность. </a:t>
            </a:r>
            <a:r>
              <a:rPr lang="ru-RU" sz="2200" b="0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Доверие, которое испытывают друг к другу люди в семье невозможно переоценить. Пожалуй, нет другого такого сообщества, где это качество выражено настолько ярко и неподдельно.</a:t>
            </a:r>
          </a:p>
          <a:p>
            <a:pPr algn="just" fontAlgn="base"/>
            <a:endParaRPr lang="ru-RU" sz="800" b="0" i="0" dirty="0">
              <a:solidFill>
                <a:srgbClr val="002060"/>
              </a:solidFill>
              <a:effectLst/>
              <a:latin typeface="Comic Sans MS" panose="030F0702030302020204" pitchFamily="66" charset="0"/>
            </a:endParaRPr>
          </a:p>
          <a:p>
            <a:pPr algn="just" fontAlgn="base"/>
            <a:r>
              <a:rPr lang="ru-RU" sz="2200" b="1" i="1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Традиции. </a:t>
            </a:r>
            <a:r>
              <a:rPr lang="ru-RU" sz="2200" b="0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Еженедельные прогулки в лесу, выбивание ковриков по субботам, совместные поездки на дачу или празднование семейных праздников – это верный путь к укреплению семьи</a:t>
            </a:r>
            <a:r>
              <a:rPr lang="ru-RU" sz="2200" b="0" i="0" dirty="0">
                <a:solidFill>
                  <a:srgbClr val="606060"/>
                </a:solidFill>
                <a:effectLst/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F7CA3EC-67E6-4E9F-BFC5-A3829DD4F1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781" y="3934875"/>
            <a:ext cx="4571651" cy="323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142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05AB08D-4D16-48BE-ABB4-58FDFC04D303}"/>
              </a:ext>
            </a:extLst>
          </p:cNvPr>
          <p:cNvSpPr txBox="1"/>
          <p:nvPr/>
        </p:nvSpPr>
        <p:spPr>
          <a:xfrm>
            <a:off x="741680" y="468481"/>
            <a:ext cx="1027176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sz="2400" b="1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Можно выделить три структурных компонента формирования семейных ценностей у детей:</a:t>
            </a:r>
          </a:p>
          <a:p>
            <a:pPr algn="just" fontAlgn="base"/>
            <a:endParaRPr lang="ru-RU" sz="2400" b="1" i="0" dirty="0">
              <a:solidFill>
                <a:srgbClr val="002060"/>
              </a:solidFill>
              <a:effectLst/>
              <a:latin typeface="Comic Sans MS" panose="030F0702030302020204" pitchFamily="66" charset="0"/>
            </a:endParaRPr>
          </a:p>
          <a:p>
            <a:pPr marL="342900" indent="-342900" algn="just" fontAlgn="base">
              <a:buFont typeface="Wingdings" panose="05000000000000000000" pitchFamily="2" charset="2"/>
              <a:buChar char="ü"/>
            </a:pPr>
            <a:r>
              <a:rPr lang="ru-RU" sz="2400" b="0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когнитивный (создание образа семьи, представления о ней),</a:t>
            </a:r>
          </a:p>
          <a:p>
            <a:pPr marL="342900" indent="-342900" algn="just" fontAlgn="base">
              <a:buFont typeface="Wingdings" panose="05000000000000000000" pitchFamily="2" charset="2"/>
              <a:buChar char="ü"/>
            </a:pPr>
            <a:r>
              <a:rPr lang="ru-RU" sz="2400" b="0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эмоционально-мотивационный (эмоции, чувства, отношения, побуждения относительно членов семьи, переживание благополучия или неблагополучия в семье),</a:t>
            </a:r>
          </a:p>
          <a:p>
            <a:pPr marL="342900" indent="-342900" algn="just" fontAlgn="base">
              <a:buFont typeface="Wingdings" panose="05000000000000000000" pitchFamily="2" charset="2"/>
              <a:buChar char="ü"/>
            </a:pPr>
            <a:r>
              <a:rPr lang="ru-RU" sz="2400" b="0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поведенческий (действия и поступки по отношению к семье, ориентация ребенка на будущую семейную жизнь).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06B13C-B65A-4E3F-AEAF-0FE0176343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881" y="3957958"/>
            <a:ext cx="3119358" cy="290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087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1F7703E-E916-4F43-A263-DD400F4DD5CE}"/>
              </a:ext>
            </a:extLst>
          </p:cNvPr>
          <p:cNvSpPr txBox="1"/>
          <p:nvPr/>
        </p:nvSpPr>
        <p:spPr>
          <a:xfrm>
            <a:off x="1021080" y="243900"/>
            <a:ext cx="1014984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sz="2400" b="1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Как формировать ценности семейной жизни? </a:t>
            </a:r>
          </a:p>
          <a:p>
            <a:pPr algn="just" fontAlgn="base"/>
            <a:endParaRPr lang="ru-RU" sz="2400" b="1" i="0" dirty="0">
              <a:solidFill>
                <a:srgbClr val="002060"/>
              </a:solidFill>
              <a:effectLst/>
              <a:latin typeface="Comic Sans MS" panose="030F0702030302020204" pitchFamily="66" charset="0"/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r>
              <a:rPr lang="ru-RU" sz="2400" b="0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Научить ребенка жить в гармонии с собой и окружающими его близкими людьми, уважать старших, быть честным и искренним, уметь общаться и ладить с разными людьми – задача, прежде всего, семьи.</a:t>
            </a: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r>
              <a:rPr lang="ru-RU" sz="2400" b="0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Лучшее воспитание – собственный пример. Если малыш будет расти в счастливой и дружной семье, где мама с папой любят и уважают друг друга, заботятся о своих родителях и детях, то и в свою семью он принесет такие же нормы и ценности.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BE54EC-EE7E-4BAE-B488-678561822E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462" y="3911599"/>
            <a:ext cx="4055076" cy="2946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830727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CCB641E-8078-4129-BA38-48C840CE2303}"/>
              </a:ext>
            </a:extLst>
          </p:cNvPr>
          <p:cNvSpPr txBox="1"/>
          <p:nvPr/>
        </p:nvSpPr>
        <p:spPr>
          <a:xfrm>
            <a:off x="624840" y="202540"/>
            <a:ext cx="1094232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sz="2000" b="1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Как формировать ценности семейной жизни?</a:t>
            </a:r>
          </a:p>
          <a:p>
            <a:pPr algn="just" fontAlgn="base"/>
            <a:endParaRPr lang="ru-RU" sz="800" b="1" i="0" dirty="0">
              <a:solidFill>
                <a:srgbClr val="002060"/>
              </a:solidFill>
              <a:effectLst/>
              <a:latin typeface="Comic Sans MS" panose="030F0702030302020204" pitchFamily="66" charset="0"/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r>
              <a:rPr lang="ru-RU" sz="2000" b="0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Общайтесь с детьми. Сделайте традицией вечерами, когда вся семья в сборе, делиться впечатлениями о прошедшем дне, радоваться новым достижениям, утешать обиженных, хвалить за добрые поступки. Найдите время внимательно выслушать своих детей и узнать, чем был наполнен их день. С самого раннего детства поддерживайте в детях стремление к доверительному и открытому общению и тогда вас минуют проблемы непонимания отцов и детей.</a:t>
            </a:r>
          </a:p>
          <a:p>
            <a:pPr algn="just" fontAlgn="base"/>
            <a:endParaRPr lang="ru-RU" sz="800" b="0" i="0" dirty="0">
              <a:solidFill>
                <a:srgbClr val="002060"/>
              </a:solidFill>
              <a:effectLst/>
              <a:latin typeface="Comic Sans MS" panose="030F0702030302020204" pitchFamily="66" charset="0"/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r>
              <a:rPr lang="ru-RU" sz="2000" b="0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Если вы не живете с родителями в одном доме, то навещайте их вместе с детьми, звоните им, напоминайте детям позвонить бабушке и дедушке –поздравить с праздником, узнать о самочувствии.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13F451-2087-4C85-ABD8-F85EBFF51B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763" y="3756420"/>
            <a:ext cx="5738674" cy="30128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99249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C168D3F-A736-4AB2-9962-B1E6EA60697A}"/>
              </a:ext>
            </a:extLst>
          </p:cNvPr>
          <p:cNvSpPr txBox="1"/>
          <p:nvPr/>
        </p:nvSpPr>
        <p:spPr>
          <a:xfrm>
            <a:off x="980637" y="183120"/>
            <a:ext cx="10017662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sz="2200" b="1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Как формировать ценности семейной жизни?</a:t>
            </a:r>
          </a:p>
          <a:p>
            <a:pPr algn="just" fontAlgn="base"/>
            <a:endParaRPr lang="ru-RU" sz="800" b="0" i="0" dirty="0">
              <a:solidFill>
                <a:srgbClr val="002060"/>
              </a:solidFill>
              <a:effectLst/>
              <a:latin typeface="Comic Sans MS" panose="030F0702030302020204" pitchFamily="66" charset="0"/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r>
              <a:rPr lang="ru-RU" sz="2200" b="0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Пусть дети видят искреннюю заботу, которую вы проявляете по отношению к своим родителям и учатся.</a:t>
            </a: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r>
              <a:rPr lang="ru-RU" sz="2200" b="0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Не потакайте детям во всем и не балуйте их без чувства меры. </a:t>
            </a: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r>
              <a:rPr lang="ru-RU" sz="2200" b="0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Помните о том, что в семье должны быть базовые правила, соблюдать которые должен каждый домочадец.</a:t>
            </a:r>
          </a:p>
          <a:p>
            <a:pPr algn="just" fontAlgn="base"/>
            <a:endParaRPr lang="ru-RU" sz="800" b="0" i="0" dirty="0">
              <a:solidFill>
                <a:srgbClr val="002060"/>
              </a:solidFill>
              <a:effectLst/>
              <a:latin typeface="Comic Sans MS" panose="030F0702030302020204" pitchFamily="66" charset="0"/>
            </a:endParaRPr>
          </a:p>
          <a:p>
            <a:pPr algn="just" fontAlgn="base"/>
            <a:r>
              <a:rPr lang="ru-RU" sz="2200" b="0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Эти несложные принципы помогут вашему ребенку сформировать правильные установки, нормы и ценности, которые позволят ему в будущем создать счастливую семью.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FC9A22-636C-4AEE-9912-D9FAB70DAF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612" y="3684232"/>
            <a:ext cx="5801209" cy="3271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863481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804499D-80C2-42BE-A050-51F9600DFB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469"/>
          <a:stretch/>
        </p:blipFill>
        <p:spPr>
          <a:xfrm>
            <a:off x="1931021" y="174334"/>
            <a:ext cx="7807784" cy="65093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38771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8F0C327-AB50-44A2-AA95-999F508674BB}"/>
              </a:ext>
            </a:extLst>
          </p:cNvPr>
          <p:cNvSpPr txBox="1"/>
          <p:nvPr/>
        </p:nvSpPr>
        <p:spPr>
          <a:xfrm>
            <a:off x="1463040" y="601625"/>
            <a:ext cx="1181608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«От того, как прошло детство,</a:t>
            </a:r>
          </a:p>
          <a:p>
            <a:r>
              <a:rPr lang="ru-RU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кто вёл ребенка в детские годы,</a:t>
            </a:r>
          </a:p>
          <a:p>
            <a:r>
              <a:rPr lang="ru-RU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что в его разум и сердце из окружающего мира-</a:t>
            </a:r>
          </a:p>
          <a:p>
            <a:r>
              <a:rPr lang="ru-RU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от этого в решающей степени зависит, </a:t>
            </a:r>
          </a:p>
          <a:p>
            <a:r>
              <a:rPr lang="ru-RU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каким человеком  станет сегодняшний малыш»</a:t>
            </a:r>
          </a:p>
          <a:p>
            <a:r>
              <a:rPr lang="ru-RU" sz="2800" dirty="0">
                <a:solidFill>
                  <a:srgbClr val="002060"/>
                </a:solidFill>
                <a:latin typeface="Comic Sans MS" panose="030F0702030302020204" pitchFamily="66" charset="0"/>
              </a:rPr>
              <a:t>                                                  (В.А. Сухомлинский)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8DDED35-DCBC-4436-9A37-A704580FEA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991" y="3642080"/>
            <a:ext cx="3970273" cy="30935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43156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E38DD59-122D-4C64-8D8A-66783EB7C0C1}"/>
              </a:ext>
            </a:extLst>
          </p:cNvPr>
          <p:cNvSpPr txBox="1"/>
          <p:nvPr/>
        </p:nvSpPr>
        <p:spPr>
          <a:xfrm>
            <a:off x="772160" y="653485"/>
            <a:ext cx="1032256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31800" algn="just"/>
            <a:r>
              <a:rPr lang="ru-RU" sz="2400" b="1" i="0" u="none" strike="noStrike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Семья</a:t>
            </a:r>
            <a:r>
              <a:rPr lang="ru-RU" sz="2400" b="0" i="0" u="none" strike="noStrike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 - основанная на браке или кровном родстве малая группа, члены которой связаны общностью быта, взаимной помощью, моральной и правовой ответственностью.</a:t>
            </a:r>
          </a:p>
          <a:p>
            <a:pPr indent="431800" algn="just"/>
            <a:endParaRPr lang="ru-RU" sz="2400" b="0" i="0" dirty="0">
              <a:solidFill>
                <a:srgbClr val="002060"/>
              </a:solidFill>
              <a:effectLst/>
              <a:latin typeface="Comic Sans MS" panose="030F0702030302020204" pitchFamily="66" charset="0"/>
            </a:endParaRPr>
          </a:p>
          <a:p>
            <a:pPr indent="431800" algn="just"/>
            <a:r>
              <a:rPr lang="ru-RU" sz="2400" b="1" i="0" u="none" strike="noStrike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В теории семейного права семья определяется </a:t>
            </a:r>
            <a:r>
              <a:rPr lang="ru-RU" sz="2400" b="0" i="0" u="none" strike="noStrike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как круг лиц, связанных личными неимущественными и имущественными правами и обязанностями, вытекающими из брака, родства, усыновления.</a:t>
            </a:r>
            <a:endParaRPr lang="ru-RU" sz="2400" b="0" i="0" dirty="0">
              <a:solidFill>
                <a:srgbClr val="002060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6FF065-DCE2-4FC9-BFB2-298FC9B6BB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040" y="3550710"/>
            <a:ext cx="4969503" cy="33072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94121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4E9F9B0-05DA-42D7-BE25-1523D5C90E06}"/>
              </a:ext>
            </a:extLst>
          </p:cNvPr>
          <p:cNvSpPr txBox="1"/>
          <p:nvPr/>
        </p:nvSpPr>
        <p:spPr>
          <a:xfrm>
            <a:off x="1148080" y="508060"/>
            <a:ext cx="1018032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31800" algn="just"/>
            <a:r>
              <a:rPr lang="ru-RU" sz="2400" b="1" i="0" u="none" strike="noStrike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Для ребёнка семья </a:t>
            </a:r>
            <a:r>
              <a:rPr lang="ru-RU" sz="2400" b="0" i="0" u="none" strike="noStrike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- это среда, в которой складываются условия его физического, психического, эмоционального и интеллектуального развития.</a:t>
            </a:r>
          </a:p>
          <a:p>
            <a:pPr indent="431800" algn="just"/>
            <a:r>
              <a:rPr lang="ru-RU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Для взрослого человека семья 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является источником удовлетворения ряда его потребностей и малым коллективом, предъявляющим к нему разнообразные и достаточно сложные требования. На стадиях жизненного цикла человека последовательно меняются его функции и статус в семье.</a:t>
            </a:r>
            <a:endParaRPr lang="ru-RU" sz="2400" b="0" i="0" dirty="0">
              <a:solidFill>
                <a:srgbClr val="002060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475EAD-FB2F-4F10-8BEF-BC580966B5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960" y="3803013"/>
            <a:ext cx="4597717" cy="2862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30447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86B4CD2-513E-4911-8160-4050DF47FEE2}"/>
              </a:ext>
            </a:extLst>
          </p:cNvPr>
          <p:cNvSpPr txBox="1"/>
          <p:nvPr/>
        </p:nvSpPr>
        <p:spPr>
          <a:xfrm>
            <a:off x="614680" y="502870"/>
            <a:ext cx="1077468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   Семейные ценности 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– это то, что отличает одну семью от другой, служит весомым достоянием для ее потомков, предметом гордости и уважения к старшим поколениям.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   Семейные ценности 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– это внутренняя культура семьи: великодушие, уступчивость, доброжелательность, то есть все то, без чего не может существовать семья.</a:t>
            </a:r>
          </a:p>
          <a:p>
            <a:pPr algn="just"/>
            <a:r>
              <a:rPr lang="ru-RU" sz="2400" b="0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 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E910F5-EC92-479E-B9D6-DE27CC5549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079" y="2730436"/>
            <a:ext cx="4562419" cy="412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459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1AD1211-B1BC-4D30-B524-09825EB9D475}"/>
              </a:ext>
            </a:extLst>
          </p:cNvPr>
          <p:cNvSpPr txBox="1"/>
          <p:nvPr/>
        </p:nvSpPr>
        <p:spPr>
          <a:xfrm>
            <a:off x="694874" y="291376"/>
            <a:ext cx="10231120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    </a:t>
            </a:r>
            <a:r>
              <a:rPr lang="ru-RU" sz="2200" b="1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Семейные ценности </a:t>
            </a:r>
            <a:r>
              <a:rPr lang="ru-RU" sz="2200" b="0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– это обычаи, традиции, нормы поведения и взгляды, которые передаются из поколения в поколение и представляют собой основополагающие принципы, на которых строится вся жизнь семьи. Сложившийся в детстве образ семьи во многом будет определять морально-ценностные установки в отношении своей собственной семьи у ребенка во взрослом возрасте.</a:t>
            </a:r>
            <a:endParaRPr lang="ru-RU" sz="22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ru-RU" sz="2200" b="1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    Традиционные семейные ценности</a:t>
            </a:r>
            <a:r>
              <a:rPr lang="ru-RU" sz="2200" b="0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. К ним относятся брак, вера, верность и взаимоуважение.</a:t>
            </a:r>
            <a:endParaRPr lang="ru-RU" sz="22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13D1247-7E1B-4920-AF1C-5A3A558F45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1" t="5845" r="3809" b="17752"/>
          <a:stretch/>
        </p:blipFill>
        <p:spPr>
          <a:xfrm>
            <a:off x="2714461" y="3253472"/>
            <a:ext cx="6056677" cy="3604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46022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36FFCBF-CA32-4F46-BF49-ED8085577542}"/>
              </a:ext>
            </a:extLst>
          </p:cNvPr>
          <p:cNvSpPr txBox="1"/>
          <p:nvPr/>
        </p:nvSpPr>
        <p:spPr>
          <a:xfrm>
            <a:off x="551549" y="195645"/>
            <a:ext cx="1055624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b="1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Воспитание семейных ценностей у детей</a:t>
            </a:r>
            <a:r>
              <a:rPr lang="ru-RU" sz="2200" b="0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. Ребёнок воспитывается не только целенаправленно, но и подсознательно, перенимая привычки и вкусы, пристрастия и предпочтения старших. 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b="1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Формирование традиций в семье</a:t>
            </a:r>
            <a:r>
              <a:rPr lang="ru-RU" sz="2200" b="0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. Наличие семейных традиций дарит ребёнку возможность с оптимизмом смотреть на жизнь, даёт повод гордиться своей семьёй и приносит ощущение стабильности. 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b="1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Роль семьи в воспитании ребёнка</a:t>
            </a:r>
            <a:r>
              <a:rPr lang="ru-RU" sz="2200" b="0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. Семья играет основную роль в формировании мировоззрения, нравственных норм поведения, чувств, социально-нравственного облика и позиции малыша. 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F5DB13F-DC6C-4278-B13D-A9EF4F0965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355" y="3317726"/>
            <a:ext cx="5069605" cy="35402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67492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53DBC67-3F1F-45ED-8814-C5AA125C176F}"/>
              </a:ext>
            </a:extLst>
          </p:cNvPr>
          <p:cNvSpPr txBox="1"/>
          <p:nvPr/>
        </p:nvSpPr>
        <p:spPr>
          <a:xfrm>
            <a:off x="1051560" y="306187"/>
            <a:ext cx="10088880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sz="2200" b="1" i="0" u="sng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Семейные ценности:</a:t>
            </a:r>
          </a:p>
          <a:p>
            <a:pPr algn="just" fontAlgn="base"/>
            <a:endParaRPr lang="ru-RU" sz="800" b="0" i="0" dirty="0">
              <a:solidFill>
                <a:srgbClr val="002060"/>
              </a:solidFill>
              <a:effectLst/>
              <a:latin typeface="Comic Sans MS" panose="030F0702030302020204" pitchFamily="66" charset="0"/>
            </a:endParaRPr>
          </a:p>
          <a:p>
            <a:pPr algn="just" fontAlgn="base"/>
            <a:r>
              <a:rPr lang="ru-RU" sz="2200" b="1" i="1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Любовь. </a:t>
            </a:r>
            <a:r>
              <a:rPr lang="ru-RU" sz="2200" b="0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Глубокое и искреннее чувство, которое ведет мужчину и женщину к созданию семьи. Любовь матери к ребенку – истинная и безграничная, любовь ребенка к своим родителям – безусловная и полная доверия.</a:t>
            </a:r>
          </a:p>
          <a:p>
            <a:pPr algn="just" fontAlgn="base"/>
            <a:endParaRPr lang="ru-RU" sz="800" b="0" i="0" dirty="0">
              <a:solidFill>
                <a:srgbClr val="002060"/>
              </a:solidFill>
              <a:effectLst/>
              <a:latin typeface="Comic Sans MS" panose="030F0702030302020204" pitchFamily="66" charset="0"/>
            </a:endParaRPr>
          </a:p>
          <a:p>
            <a:pPr algn="just" fontAlgn="base"/>
            <a:r>
              <a:rPr lang="ru-RU" sz="2200" b="1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Ответственность</a:t>
            </a:r>
            <a:r>
              <a:rPr lang="ru-RU" sz="2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. </a:t>
            </a:r>
            <a:r>
              <a:rPr lang="ru-RU" sz="2200" b="0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В данном случае перед семьей, ведь все что мы делаем – мы делаем ради своей семьи.</a:t>
            </a:r>
          </a:p>
          <a:p>
            <a:pPr algn="just" fontAlgn="base"/>
            <a:endParaRPr lang="ru-RU" sz="800" b="0" i="0" dirty="0">
              <a:solidFill>
                <a:srgbClr val="002060"/>
              </a:solidFill>
              <a:effectLst/>
              <a:latin typeface="Comic Sans MS" panose="030F0702030302020204" pitchFamily="66" charset="0"/>
            </a:endParaRPr>
          </a:p>
          <a:p>
            <a:pPr algn="just" fontAlgn="base"/>
            <a:r>
              <a:rPr lang="ru-RU" sz="2200" b="1" i="1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Общение. </a:t>
            </a:r>
            <a:r>
              <a:rPr lang="ru-RU" sz="2200" b="0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С близкими людьми мы делимся всем – впечатлениями дня, ссорой с начальником, несправедливостью учителя в школе и надеемся на утешение, понимание и добрый совет.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52613C-8947-4679-A486-170C8172D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180" y="4132555"/>
            <a:ext cx="3431035" cy="2573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06884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D34DA58-C31C-4C95-9957-2DDCC2DFDAB8}"/>
              </a:ext>
            </a:extLst>
          </p:cNvPr>
          <p:cNvSpPr txBox="1"/>
          <p:nvPr/>
        </p:nvSpPr>
        <p:spPr>
          <a:xfrm>
            <a:off x="867645" y="139217"/>
            <a:ext cx="10607040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sz="2200" b="1" i="0" u="sng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Семейные ценности:</a:t>
            </a:r>
          </a:p>
          <a:p>
            <a:pPr algn="just" fontAlgn="base"/>
            <a:endParaRPr lang="ru-RU" sz="800" b="1" i="1" dirty="0">
              <a:solidFill>
                <a:srgbClr val="002060"/>
              </a:solidFill>
              <a:effectLst/>
              <a:latin typeface="Comic Sans MS" panose="030F0702030302020204" pitchFamily="66" charset="0"/>
            </a:endParaRPr>
          </a:p>
          <a:p>
            <a:pPr algn="just" fontAlgn="base"/>
            <a:r>
              <a:rPr lang="ru-RU" sz="2200" b="1" i="1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Уважение. </a:t>
            </a:r>
            <a:r>
              <a:rPr lang="ru-RU" sz="220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Полное</a:t>
            </a:r>
            <a:r>
              <a:rPr lang="ru-RU" sz="2200" b="0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 взаимопонимание между членами семьи возможно только тогда, когда с интересами и потребностями другого человека в семье считаются, когда соблюдают комфортный для него формат общения, когда признают его ценность и значимость. Как только исчезает уважение, исчезает и любовь. </a:t>
            </a:r>
          </a:p>
          <a:p>
            <a:pPr algn="just" fontAlgn="base"/>
            <a:endParaRPr lang="ru-RU" sz="800" b="0" i="0" dirty="0">
              <a:solidFill>
                <a:srgbClr val="002060"/>
              </a:solidFill>
              <a:effectLst/>
              <a:latin typeface="Comic Sans MS" panose="030F0702030302020204" pitchFamily="66" charset="0"/>
            </a:endParaRPr>
          </a:p>
          <a:p>
            <a:pPr algn="just" fontAlgn="base"/>
            <a:r>
              <a:rPr lang="ru-RU" sz="2200" b="1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Забота</a:t>
            </a:r>
            <a:r>
              <a:rPr lang="ru-RU" sz="2200" b="1" i="1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 и поддержка. </a:t>
            </a:r>
            <a:r>
              <a:rPr lang="ru-RU" sz="2200" b="0" i="0" dirty="0">
                <a:solidFill>
                  <a:srgbClr val="002060"/>
                </a:solidFill>
                <a:effectLst/>
                <a:latin typeface="Comic Sans MS" panose="030F0702030302020204" pitchFamily="66" charset="0"/>
              </a:rPr>
              <a:t>Каждый человек хочет быть уверенным в том, что есть место, где ему рады, где его любят и ценят, где его примут и поймут в любой ситуации. Место, где близкие люди помогут ему, согреют его.</a:t>
            </a:r>
            <a:endParaRPr lang="ru-RU" sz="2200" dirty="0"/>
          </a:p>
          <a:p>
            <a:pPr algn="just" fontAlgn="base"/>
            <a:endParaRPr lang="ru-RU" sz="2400" b="0" i="0" dirty="0">
              <a:solidFill>
                <a:srgbClr val="002060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2488060-FF29-4EBA-AB2D-8A7CA2E1F8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516" y="3429000"/>
            <a:ext cx="5613876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4173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1013</Words>
  <Application>Microsoft Office PowerPoint</Application>
  <PresentationFormat>Широкоэкранный</PresentationFormat>
  <Paragraphs>66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Comic Sans MS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 Горшкова</dc:creator>
  <cp:lastModifiedBy>Анна Горшкова</cp:lastModifiedBy>
  <cp:revision>3</cp:revision>
  <dcterms:created xsi:type="dcterms:W3CDTF">2024-12-23T05:23:03Z</dcterms:created>
  <dcterms:modified xsi:type="dcterms:W3CDTF">2024-12-23T08:07:15Z</dcterms:modified>
</cp:coreProperties>
</file>