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1" r:id="rId6"/>
    <p:sldId id="262" r:id="rId7"/>
    <p:sldId id="263" r:id="rId8"/>
    <p:sldId id="266" r:id="rId9"/>
    <p:sldId id="267" r:id="rId10"/>
    <p:sldId id="268" r:id="rId11"/>
    <p:sldId id="270" r:id="rId12"/>
    <p:sldId id="271" r:id="rId13"/>
    <p:sldId id="272"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600"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30" name="Дата 29"/>
          <p:cNvSpPr>
            <a:spLocks noGrp="1"/>
          </p:cNvSpPr>
          <p:nvPr>
            <p:ph type="dt" sz="half" idx="10"/>
          </p:nvPr>
        </p:nvSpPr>
        <p:spPr/>
        <p:txBody>
          <a:bodyPr/>
          <a:lstStyle/>
          <a:p>
            <a:fld id="{21EF024F-2410-4D40-A7C3-CD48410BBA7F}" type="datetimeFigureOut">
              <a:rPr lang="ru-RU" smtClean="0"/>
              <a:t>18.03.2024</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6002657C-06FE-428F-991E-26DE33B89DC5}"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21EF024F-2410-4D40-A7C3-CD48410BBA7F}" type="datetimeFigureOut">
              <a:rPr lang="ru-RU" smtClean="0"/>
              <a:t>18.03.2024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02657C-06FE-428F-991E-26DE33B89DC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21EF024F-2410-4D40-A7C3-CD48410BBA7F}" type="datetimeFigureOut">
              <a:rPr lang="ru-RU" smtClean="0"/>
              <a:t>18.03.2024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02657C-06FE-428F-991E-26DE33B89DC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21EF024F-2410-4D40-A7C3-CD48410BBA7F}" type="datetimeFigureOut">
              <a:rPr lang="ru-RU" smtClean="0"/>
              <a:t>18.03.2024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02657C-06FE-428F-991E-26DE33B89DC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21EF024F-2410-4D40-A7C3-CD48410BBA7F}" type="datetimeFigureOut">
              <a:rPr lang="ru-RU" smtClean="0"/>
              <a:t>18.03.2024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02657C-06FE-428F-991E-26DE33B89DC5}"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21EF024F-2410-4D40-A7C3-CD48410BBA7F}" type="datetimeFigureOut">
              <a:rPr lang="ru-RU" smtClean="0"/>
              <a:t>18.03.2024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02657C-06FE-428F-991E-26DE33B89DC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21EF024F-2410-4D40-A7C3-CD48410BBA7F}" type="datetimeFigureOut">
              <a:rPr lang="ru-RU" smtClean="0"/>
              <a:t>18.03.2024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002657C-06FE-428F-991E-26DE33B89DC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a:t>Образец заголовка</a:t>
            </a:r>
            <a:endParaRPr kumimoji="0" lang="en-US"/>
          </a:p>
        </p:txBody>
      </p:sp>
      <p:sp>
        <p:nvSpPr>
          <p:cNvPr id="7" name="Дата 6"/>
          <p:cNvSpPr>
            <a:spLocks noGrp="1"/>
          </p:cNvSpPr>
          <p:nvPr>
            <p:ph type="dt" sz="half" idx="10"/>
          </p:nvPr>
        </p:nvSpPr>
        <p:spPr/>
        <p:txBody>
          <a:bodyPr/>
          <a:lstStyle/>
          <a:p>
            <a:fld id="{21EF024F-2410-4D40-A7C3-CD48410BBA7F}" type="datetimeFigureOut">
              <a:rPr lang="ru-RU" smtClean="0"/>
              <a:t>18.03.2024</a:t>
            </a:fld>
            <a:endParaRPr lang="ru-RU"/>
          </a:p>
        </p:txBody>
      </p:sp>
      <p:sp>
        <p:nvSpPr>
          <p:cNvPr id="8" name="Номер слайда 7"/>
          <p:cNvSpPr>
            <a:spLocks noGrp="1"/>
          </p:cNvSpPr>
          <p:nvPr>
            <p:ph type="sldNum" sz="quarter" idx="11"/>
          </p:nvPr>
        </p:nvSpPr>
        <p:spPr/>
        <p:txBody>
          <a:bodyPr/>
          <a:lstStyle/>
          <a:p>
            <a:fld id="{6002657C-06FE-428F-991E-26DE33B89DC5}" type="slidenum">
              <a:rPr lang="ru-RU" smtClean="0"/>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1EF024F-2410-4D40-A7C3-CD48410BBA7F}" type="datetimeFigureOut">
              <a:rPr lang="ru-RU" smtClean="0"/>
              <a:t>18.03.2024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002657C-06FE-428F-991E-26DE33B89DC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21EF024F-2410-4D40-A7C3-CD48410BBA7F}" type="datetimeFigureOut">
              <a:rPr lang="ru-RU" smtClean="0"/>
              <a:t>18.03.2024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6002657C-06FE-428F-991E-26DE33B89DC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a:xfrm>
            <a:off x="457200" y="6422064"/>
            <a:ext cx="2133600" cy="365125"/>
          </a:xfrm>
        </p:spPr>
        <p:txBody>
          <a:bodyPr/>
          <a:lstStyle/>
          <a:p>
            <a:fld id="{21EF024F-2410-4D40-A7C3-CD48410BBA7F}" type="datetimeFigureOut">
              <a:rPr lang="ru-RU" smtClean="0"/>
              <a:t>18.03.2024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02657C-06FE-428F-991E-26DE33B89DC5}"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1EF024F-2410-4D40-A7C3-CD48410BBA7F}" type="datetimeFigureOut">
              <a:rPr lang="ru-RU" smtClean="0"/>
              <a:t>18.03.2024</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6002657C-06FE-428F-991E-26DE33B89DC5}"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conet.ru/articles/tagged?tag=%D0%BC%D1%83%D0%B7%D1%8B%D0%BA%D0%B0"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conet.ru/category/psihologiya/deti" TargetMode="External"/><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econet.ru/articles/tagged?tag=%D0%B4%D0%B5%D1%82%D0%B8" TargetMode="External"/><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42216" y="2690650"/>
            <a:ext cx="6480048" cy="2301240"/>
          </a:xfrm>
        </p:spPr>
        <p:txBody>
          <a:bodyPr>
            <a:normAutofit/>
          </a:bodyPr>
          <a:lstStyle/>
          <a:p>
            <a:r>
              <a:rPr lang="ru-RU" b="1" dirty="0">
                <a:solidFill>
                  <a:srgbClr val="C00000"/>
                </a:solidFill>
              </a:rPr>
              <a:t>10 чудесных музыкальных игр для детей </a:t>
            </a:r>
            <a:endParaRPr lang="ru-RU" dirty="0">
              <a:solidFill>
                <a:srgbClr val="C00000"/>
              </a:solidFill>
            </a:endParaRPr>
          </a:p>
        </p:txBody>
      </p:sp>
      <p:sp>
        <p:nvSpPr>
          <p:cNvPr id="3" name="Подзаголовок 2"/>
          <p:cNvSpPr>
            <a:spLocks noGrp="1"/>
          </p:cNvSpPr>
          <p:nvPr>
            <p:ph type="subTitle" idx="1"/>
          </p:nvPr>
        </p:nvSpPr>
        <p:spPr>
          <a:xfrm>
            <a:off x="412351" y="908720"/>
            <a:ext cx="6480048" cy="1752600"/>
          </a:xfrm>
        </p:spPr>
        <p:txBody>
          <a:bodyPr>
            <a:normAutofit fontScale="92500"/>
          </a:bodyPr>
          <a:lstStyle/>
          <a:p>
            <a:pPr algn="l"/>
            <a:r>
              <a:rPr lang="ru-RU" sz="2400" dirty="0">
                <a:solidFill>
                  <a:schemeClr val="bg1"/>
                </a:solidFill>
              </a:rPr>
              <a:t>Музыкальное развитие ребенка – вещь непростая, но важная. </a:t>
            </a:r>
            <a:r>
              <a:rPr lang="ru-RU" sz="2400" dirty="0">
                <a:solidFill>
                  <a:schemeClr val="bg1"/>
                </a:solidFill>
                <a:hlinkClick r:id="rId3">
                  <a:extLst>
                    <a:ext uri="{A12FA001-AC4F-418D-AE19-62706E023703}">
                      <ahyp:hlinkClr xmlns:ahyp="http://schemas.microsoft.com/office/drawing/2018/hyperlinkcolor" val="tx"/>
                    </a:ext>
                  </a:extLst>
                </a:hlinkClick>
              </a:rPr>
              <a:t>Музыка</a:t>
            </a:r>
            <a:r>
              <a:rPr lang="ru-RU" sz="2400" dirty="0">
                <a:solidFill>
                  <a:schemeClr val="bg1"/>
                </a:solidFill>
              </a:rPr>
              <a:t>, музыкальные игры для ребенка целительны, интересны, полезны. Существует даже целое направление музыкальной терапии. </a:t>
            </a:r>
          </a:p>
          <a:p>
            <a:endParaRPr lang="ru-RU" dirty="0"/>
          </a:p>
        </p:txBody>
      </p:sp>
      <p:sp>
        <p:nvSpPr>
          <p:cNvPr id="4" name="TextBox 3">
            <a:extLst>
              <a:ext uri="{FF2B5EF4-FFF2-40B4-BE49-F238E27FC236}">
                <a16:creationId xmlns:a16="http://schemas.microsoft.com/office/drawing/2014/main" id="{AF3DE861-96AD-4B1F-B65D-99869A9B1AFD}"/>
              </a:ext>
            </a:extLst>
          </p:cNvPr>
          <p:cNvSpPr txBox="1"/>
          <p:nvPr/>
        </p:nvSpPr>
        <p:spPr>
          <a:xfrm>
            <a:off x="5868144" y="5517232"/>
            <a:ext cx="3212226" cy="923330"/>
          </a:xfrm>
          <a:prstGeom prst="rect">
            <a:avLst/>
          </a:prstGeom>
          <a:noFill/>
        </p:spPr>
        <p:txBody>
          <a:bodyPr wrap="none" rtlCol="0">
            <a:spAutoFit/>
          </a:bodyPr>
          <a:lstStyle/>
          <a:p>
            <a:r>
              <a:rPr lang="ru-RU" dirty="0">
                <a:solidFill>
                  <a:schemeClr val="bg1"/>
                </a:solidFill>
              </a:rPr>
              <a:t>Подготовила: музыкальный </a:t>
            </a:r>
          </a:p>
          <a:p>
            <a:r>
              <a:rPr lang="ru-RU" dirty="0">
                <a:solidFill>
                  <a:schemeClr val="bg1"/>
                </a:solidFill>
              </a:rPr>
              <a:t>руководитель.</a:t>
            </a:r>
          </a:p>
          <a:p>
            <a:r>
              <a:rPr lang="ru-RU" dirty="0" err="1">
                <a:solidFill>
                  <a:schemeClr val="bg1"/>
                </a:solidFill>
              </a:rPr>
              <a:t>Мижень</a:t>
            </a:r>
            <a:r>
              <a:rPr lang="ru-RU" dirty="0">
                <a:solidFill>
                  <a:schemeClr val="bg1"/>
                </a:solidFill>
              </a:rPr>
              <a:t> О.В.</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C00000"/>
                </a:solidFill>
              </a:rPr>
              <a:t>8.  Угадай инструмент.</a:t>
            </a:r>
            <a:br>
              <a:rPr lang="ru-RU" dirty="0">
                <a:solidFill>
                  <a:srgbClr val="C00000"/>
                </a:solidFill>
              </a:rPr>
            </a:br>
            <a:endParaRPr lang="ru-RU" dirty="0">
              <a:solidFill>
                <a:srgbClr val="C00000"/>
              </a:solidFill>
            </a:endParaRPr>
          </a:p>
        </p:txBody>
      </p:sp>
      <p:sp>
        <p:nvSpPr>
          <p:cNvPr id="3" name="Содержимое 2"/>
          <p:cNvSpPr>
            <a:spLocks noGrp="1"/>
          </p:cNvSpPr>
          <p:nvPr>
            <p:ph idx="1"/>
          </p:nvPr>
        </p:nvSpPr>
        <p:spPr>
          <a:xfrm>
            <a:off x="457200" y="1600200"/>
            <a:ext cx="8147248" cy="4853136"/>
          </a:xfrm>
        </p:spPr>
        <p:txBody>
          <a:bodyPr>
            <a:normAutofit fontScale="77500" lnSpcReduction="20000"/>
          </a:bodyPr>
          <a:lstStyle/>
          <a:p>
            <a:pPr algn="just"/>
            <a:r>
              <a:rPr lang="ru-RU" dirty="0">
                <a:solidFill>
                  <a:schemeClr val="bg1"/>
                </a:solidFill>
              </a:rPr>
              <a:t>Довольно простая игра. Вы просто просите ребенка отвернуться или закрыть глаза и играете на одном из ваших музыкальных инструментов. Ребенок угадывает, что за инструмент звучит. Чем больше у вас инструментов, тем интереснее игра. Можно использовать и обычные столовые ложки, или </a:t>
            </a:r>
            <a:r>
              <a:rPr lang="ru-RU" dirty="0" err="1">
                <a:solidFill>
                  <a:schemeClr val="bg1"/>
                </a:solidFill>
              </a:rPr>
              <a:t>пошуршать</a:t>
            </a:r>
            <a:r>
              <a:rPr lang="ru-RU" dirty="0">
                <a:solidFill>
                  <a:schemeClr val="bg1"/>
                </a:solidFill>
              </a:rPr>
              <a:t> бумагой, к примеру.</a:t>
            </a:r>
          </a:p>
          <a:p>
            <a:pPr algn="just"/>
            <a:r>
              <a:rPr lang="ru-RU" dirty="0">
                <a:solidFill>
                  <a:schemeClr val="bg1"/>
                </a:solidFill>
              </a:rPr>
              <a:t>Чем полезна эта игра? Развитием слухового восприятия. Очень рекомендую играть в эту игру, если есть в этой сфере какие-то проблемы. Мы с сыном играли, например, когда после перенесенного отита он стал хуже слышать. Благодаря этой игре, я проверяла, насколько вернулся к нему его прежний слух.</a:t>
            </a:r>
          </a:p>
          <a:p>
            <a:pPr algn="just"/>
            <a:r>
              <a:rPr lang="ru-RU" dirty="0">
                <a:solidFill>
                  <a:schemeClr val="bg1"/>
                </a:solidFill>
              </a:rPr>
              <a:t>Ну и еще, конечно, так ребенок запоминает звучание различных инструментов и их названия.</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140968"/>
            <a:ext cx="3898776" cy="864096"/>
          </a:xfrm>
        </p:spPr>
        <p:txBody>
          <a:bodyPr/>
          <a:lstStyle/>
          <a:p>
            <a:r>
              <a:rPr lang="ru-RU" sz="3200" dirty="0">
                <a:solidFill>
                  <a:srgbClr val="C00000"/>
                </a:solidFill>
              </a:rPr>
              <a:t>9.  Сыграй сказку.</a:t>
            </a:r>
            <a:br>
              <a:rPr lang="ru-RU" dirty="0">
                <a:solidFill>
                  <a:srgbClr val="C00000"/>
                </a:solidFill>
              </a:rPr>
            </a:br>
            <a:endParaRPr lang="ru-RU" dirty="0">
              <a:solidFill>
                <a:srgbClr val="C00000"/>
              </a:solidFill>
            </a:endParaRPr>
          </a:p>
        </p:txBody>
      </p:sp>
      <p:sp>
        <p:nvSpPr>
          <p:cNvPr id="3" name="Текст 2"/>
          <p:cNvSpPr>
            <a:spLocks noGrp="1"/>
          </p:cNvSpPr>
          <p:nvPr>
            <p:ph type="body" idx="2"/>
          </p:nvPr>
        </p:nvSpPr>
        <p:spPr>
          <a:xfrm>
            <a:off x="457200" y="214424"/>
            <a:ext cx="8219256" cy="2782528"/>
          </a:xfrm>
        </p:spPr>
        <p:txBody>
          <a:bodyPr>
            <a:noAutofit/>
          </a:bodyPr>
          <a:lstStyle/>
          <a:p>
            <a:pPr algn="just"/>
            <a:r>
              <a:rPr lang="ru-RU" sz="1800" dirty="0">
                <a:solidFill>
                  <a:schemeClr val="bg1"/>
                </a:solidFill>
              </a:rPr>
              <a:t>Одна из моих любимых игр. Я выдаю детям инструменты и прошу помочь мне рассказать сказку. Рассказываю любую сказку, а некоторые ее эпизоды дети мне проигрывают. Например, встретила Красная Шапочка волка, а он какой? Как он зарычал? Дети играют. Потом пошла она по дорожке медленно – как? А волк быстро побежал – как? Такая интерактивная сказка получается. </a:t>
            </a:r>
          </a:p>
          <a:p>
            <a:pPr algn="just"/>
            <a:r>
              <a:rPr lang="ru-RU" sz="1800" dirty="0">
                <a:solidFill>
                  <a:schemeClr val="bg1"/>
                </a:solidFill>
              </a:rPr>
              <a:t>Чем полезна эта игра? Развивает фантазию, воображение. Дает ребенку возможность ощутить свою причастность, принадлежность, быть полезным и важным в общем процессе, побыть активным участником, а не просто слушателем</a:t>
            </a:r>
          </a:p>
        </p:txBody>
      </p:sp>
      <p:pic>
        <p:nvPicPr>
          <p:cNvPr id="5" name="Содержимое 3" descr="maxresdefault.jpg"/>
          <p:cNvPicPr>
            <a:picLocks noGrp="1" noChangeAspect="1"/>
          </p:cNvPicPr>
          <p:nvPr>
            <p:ph sz="half" idx="1"/>
          </p:nvPr>
        </p:nvPicPr>
        <p:blipFill>
          <a:blip r:embed="rId3" cstate="print"/>
          <a:stretch>
            <a:fillRect/>
          </a:stretch>
        </p:blipFill>
        <p:spPr>
          <a:xfrm>
            <a:off x="1835697" y="3747845"/>
            <a:ext cx="5328592" cy="299733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a:solidFill>
                  <a:srgbClr val="C00000"/>
                </a:solidFill>
              </a:rPr>
              <a:t>10.  Разговор инструментами.</a:t>
            </a:r>
            <a:br>
              <a:rPr lang="ru-RU" dirty="0">
                <a:solidFill>
                  <a:srgbClr val="C00000"/>
                </a:solidFill>
              </a:rPr>
            </a:br>
            <a:endParaRPr lang="ru-RU" dirty="0">
              <a:solidFill>
                <a:srgbClr val="C00000"/>
              </a:solidFill>
            </a:endParaRPr>
          </a:p>
        </p:txBody>
      </p:sp>
      <p:sp>
        <p:nvSpPr>
          <p:cNvPr id="3" name="Содержимое 2"/>
          <p:cNvSpPr>
            <a:spLocks noGrp="1"/>
          </p:cNvSpPr>
          <p:nvPr>
            <p:ph idx="1"/>
          </p:nvPr>
        </p:nvSpPr>
        <p:spPr>
          <a:xfrm>
            <a:off x="457200" y="1600200"/>
            <a:ext cx="8435280" cy="4925144"/>
          </a:xfrm>
        </p:spPr>
        <p:txBody>
          <a:bodyPr>
            <a:normAutofit fontScale="77500" lnSpcReduction="20000"/>
          </a:bodyPr>
          <a:lstStyle/>
          <a:p>
            <a:pPr algn="just"/>
            <a:r>
              <a:rPr lang="ru-RU" dirty="0">
                <a:solidFill>
                  <a:schemeClr val="bg1"/>
                </a:solidFill>
              </a:rPr>
              <a:t>Представьте, что вы умеете разговаривать только музыкальными инструментами. Какой бы инструмент вы выбрали, чтобы что-то сказать ребенку? И как бы вы это «сказали»? Сделайте это и, объяснив ребенку правила игры, попросите сделать то же самое. Пусть он ответит вам. Послушайте его ответ. Какой он? Какие чувства рождает? Как вам кажется, что он хочет сказать вам?</a:t>
            </a:r>
          </a:p>
          <a:p>
            <a:pPr algn="just"/>
            <a:r>
              <a:rPr lang="ru-RU" b="1" dirty="0">
                <a:solidFill>
                  <a:schemeClr val="bg1"/>
                </a:solidFill>
              </a:rPr>
              <a:t>Чем полезна эта игра? </a:t>
            </a:r>
            <a:r>
              <a:rPr lang="ru-RU" dirty="0">
                <a:solidFill>
                  <a:schemeClr val="bg1"/>
                </a:solidFill>
              </a:rPr>
              <a:t>Возможностью сказать друг другу что-то, что сложно сказать словами. Возможностью услышать другого, встретиться с ним. Прекрасная игра для семьи. </a:t>
            </a:r>
          </a:p>
          <a:p>
            <a:pPr algn="just"/>
            <a:r>
              <a:rPr lang="ru-RU" dirty="0">
                <a:solidFill>
                  <a:schemeClr val="bg1"/>
                </a:solidFill>
              </a:rPr>
              <a:t>Вот мои десять игр. Играйте, переделывайте, дополняйте, придумывайте свои.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363272" cy="1282154"/>
          </a:xfrm>
        </p:spPr>
        <p:txBody>
          <a:bodyPr>
            <a:normAutofit fontScale="90000"/>
          </a:bodyPr>
          <a:lstStyle/>
          <a:p>
            <a:pPr algn="ctr"/>
            <a:br>
              <a:rPr lang="en-US" sz="3600" dirty="0"/>
            </a:br>
            <a:r>
              <a:rPr lang="ru-RU" sz="3600" dirty="0">
                <a:solidFill>
                  <a:srgbClr val="C00000"/>
                </a:solidFill>
              </a:rPr>
              <a:t>И помните, всего лишь изменяя свое сознание - мы вместе изменяем мир!</a:t>
            </a:r>
            <a:br>
              <a:rPr lang="ru-RU" dirty="0">
                <a:solidFill>
                  <a:srgbClr val="C00000"/>
                </a:solidFill>
              </a:rPr>
            </a:br>
            <a:endParaRPr lang="ru-RU" dirty="0">
              <a:solidFill>
                <a:srgbClr val="C00000"/>
              </a:solidFill>
            </a:endParaRPr>
          </a:p>
        </p:txBody>
      </p:sp>
      <p:pic>
        <p:nvPicPr>
          <p:cNvPr id="4" name="Содержимое 3" descr="5288.jpg"/>
          <p:cNvPicPr>
            <a:picLocks noGrp="1" noChangeAspect="1"/>
          </p:cNvPicPr>
          <p:nvPr>
            <p:ph idx="1"/>
          </p:nvPr>
        </p:nvPicPr>
        <p:blipFill>
          <a:blip r:embed="rId3" cstate="print"/>
          <a:stretch>
            <a:fillRect/>
          </a:stretch>
        </p:blipFill>
        <p:spPr>
          <a:xfrm>
            <a:off x="1173691" y="1600200"/>
            <a:ext cx="6782685" cy="508701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692697"/>
            <a:ext cx="3053868" cy="1152127"/>
          </a:xfrm>
        </p:spPr>
        <p:txBody>
          <a:bodyPr/>
          <a:lstStyle/>
          <a:p>
            <a:r>
              <a:rPr lang="ru-RU" dirty="0">
                <a:solidFill>
                  <a:srgbClr val="C00000"/>
                </a:solidFill>
              </a:rPr>
              <a:t>Как можно играть с детьми при помощи музыки?</a:t>
            </a:r>
          </a:p>
        </p:txBody>
      </p:sp>
      <p:sp>
        <p:nvSpPr>
          <p:cNvPr id="4" name="Текст 3"/>
          <p:cNvSpPr>
            <a:spLocks noGrp="1"/>
          </p:cNvSpPr>
          <p:nvPr>
            <p:ph type="body" sz="half" idx="2"/>
          </p:nvPr>
        </p:nvSpPr>
        <p:spPr>
          <a:xfrm>
            <a:off x="5556734" y="1988840"/>
            <a:ext cx="3053866" cy="3673407"/>
          </a:xfrm>
        </p:spPr>
        <p:txBody>
          <a:bodyPr>
            <a:normAutofit fontScale="92500" lnSpcReduction="10000"/>
          </a:bodyPr>
          <a:lstStyle/>
          <a:p>
            <a:r>
              <a:rPr lang="ru-RU" sz="2000" b="1" i="1" dirty="0" err="1">
                <a:solidFill>
                  <a:schemeClr val="bg1"/>
                </a:solidFill>
              </a:rPr>
              <a:t>Вайолет</a:t>
            </a:r>
            <a:r>
              <a:rPr lang="ru-RU" sz="2000" b="1" i="1" dirty="0">
                <a:solidFill>
                  <a:schemeClr val="bg1"/>
                </a:solidFill>
              </a:rPr>
              <a:t> </a:t>
            </a:r>
            <a:r>
              <a:rPr lang="ru-RU" sz="2000" b="1" i="1" dirty="0" err="1">
                <a:solidFill>
                  <a:schemeClr val="bg1"/>
                </a:solidFill>
              </a:rPr>
              <a:t>Оклендер</a:t>
            </a:r>
            <a:r>
              <a:rPr lang="ru-RU" sz="2000" dirty="0">
                <a:solidFill>
                  <a:schemeClr val="bg1"/>
                </a:solidFill>
              </a:rPr>
              <a:t> (всемирно известный детский </a:t>
            </a:r>
            <a:r>
              <a:rPr lang="ru-RU" sz="2000" dirty="0" err="1">
                <a:solidFill>
                  <a:schemeClr val="bg1"/>
                </a:solidFill>
              </a:rPr>
              <a:t>гештальт-терапевт</a:t>
            </a:r>
            <a:r>
              <a:rPr lang="ru-RU" sz="2000" dirty="0">
                <a:solidFill>
                  <a:schemeClr val="bg1"/>
                </a:solidFill>
              </a:rPr>
              <a:t>) часто использует музыкальные игры в своей работе с детьми. Мне хочется рассказать вам о том, как можно играть с детьми при помощи музыки. Без всяких скучных обучений нотам и прочему. Итак, примеры.</a:t>
            </a:r>
          </a:p>
          <a:p>
            <a:endParaRPr lang="ru-RU" dirty="0"/>
          </a:p>
        </p:txBody>
      </p:sp>
      <p:pic>
        <p:nvPicPr>
          <p:cNvPr id="5" name="Рисунок 4" descr="10 чудесных музыкальных игр для детей">
            <a:hlinkClick r:id="rId3"/>
          </p:cNvPr>
          <p:cNvPicPr>
            <a:picLocks noGrp="1"/>
          </p:cNvPicPr>
          <p:nvPr>
            <p:ph type="pic" idx="1"/>
          </p:nvPr>
        </p:nvPicPr>
        <p:blipFill>
          <a:blip r:embed="rId4" cstate="print"/>
          <a:srcRect t="14300" b="14300"/>
          <a:stretch>
            <a:fillRect/>
          </a:stretch>
        </p:blipFill>
        <p:spPr bwMode="auto">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7467600" cy="940966"/>
          </a:xfrm>
        </p:spPr>
        <p:txBody>
          <a:bodyPr>
            <a:normAutofit fontScale="90000"/>
          </a:bodyPr>
          <a:lstStyle/>
          <a:p>
            <a:r>
              <a:rPr lang="ru-RU" b="1" dirty="0">
                <a:solidFill>
                  <a:srgbClr val="C00000"/>
                </a:solidFill>
              </a:rPr>
              <a:t>1. Рисуем музыку.</a:t>
            </a:r>
            <a:br>
              <a:rPr lang="ru-RU" dirty="0">
                <a:solidFill>
                  <a:srgbClr val="C00000"/>
                </a:solidFill>
              </a:rPr>
            </a:br>
            <a:endParaRPr lang="ru-RU" dirty="0">
              <a:solidFill>
                <a:srgbClr val="C00000"/>
              </a:solidFill>
            </a:endParaRPr>
          </a:p>
        </p:txBody>
      </p:sp>
      <p:sp>
        <p:nvSpPr>
          <p:cNvPr id="3" name="Содержимое 2"/>
          <p:cNvSpPr>
            <a:spLocks noGrp="1"/>
          </p:cNvSpPr>
          <p:nvPr>
            <p:ph idx="1"/>
          </p:nvPr>
        </p:nvSpPr>
        <p:spPr/>
        <p:txBody>
          <a:bodyPr>
            <a:normAutofit fontScale="62500" lnSpcReduction="20000"/>
          </a:bodyPr>
          <a:lstStyle/>
          <a:p>
            <a:pPr algn="just"/>
            <a:r>
              <a:rPr lang="ru-RU" sz="3200" dirty="0">
                <a:solidFill>
                  <a:schemeClr val="bg1"/>
                </a:solidFill>
              </a:rPr>
              <a:t>Включайте классическую музыку и слушайте вместе с ребенком. Спросите ребенка, как ему кажется, про что эта музыка. О чем думал музыкант, когда писал или играл ее.</a:t>
            </a:r>
          </a:p>
          <a:p>
            <a:pPr algn="just"/>
            <a:r>
              <a:rPr lang="ru-RU" sz="3200" dirty="0">
                <a:solidFill>
                  <a:schemeClr val="bg1"/>
                </a:solidFill>
              </a:rPr>
              <a:t>Ставьте композицию на повтор и рисуйте. </a:t>
            </a:r>
          </a:p>
          <a:p>
            <a:pPr algn="just"/>
            <a:r>
              <a:rPr lang="ru-RU" sz="3200" dirty="0">
                <a:solidFill>
                  <a:schemeClr val="bg1"/>
                </a:solidFill>
              </a:rPr>
              <a:t>Всё, что приходит в голову, когда слышите эту музыку. Вы – на своем листочке, ребенок – на своем.</a:t>
            </a:r>
          </a:p>
          <a:p>
            <a:pPr algn="just"/>
            <a:r>
              <a:rPr lang="ru-RU" sz="3200" dirty="0">
                <a:solidFill>
                  <a:schemeClr val="bg1"/>
                </a:solidFill>
              </a:rPr>
              <a:t>Рекомендую брать для этой игры композиции из детских альбомов классиков. Интересно слушать разные по настроению и ритму мелодии. К примеру, «Баба Яга» и «Мама» П.И.Чайковского. Под них рождаются совсем разные образы (лучше не сообщать ребенку названий, чтобы он мог «родить», услышать что-то свое).</a:t>
            </a:r>
          </a:p>
          <a:p>
            <a:pPr algn="just"/>
            <a:r>
              <a:rPr lang="ru-RU" sz="3200" b="1" i="1" dirty="0">
                <a:solidFill>
                  <a:schemeClr val="bg1"/>
                </a:solidFill>
              </a:rPr>
              <a:t>Чем полезна эта игра?</a:t>
            </a:r>
            <a:r>
              <a:rPr lang="ru-RU" sz="3200" dirty="0">
                <a:solidFill>
                  <a:schemeClr val="bg1"/>
                </a:solidFill>
              </a:rPr>
              <a:t> Она развивает эмоциональную сферу (ребенок учится слышать настроение), фантазию, воображение, усидчивость, внимание, слуховое восприятие, мелкую моторику.</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43720"/>
            <a:ext cx="7467600" cy="864096"/>
          </a:xfrm>
        </p:spPr>
        <p:txBody>
          <a:bodyPr>
            <a:normAutofit fontScale="90000"/>
          </a:bodyPr>
          <a:lstStyle/>
          <a:p>
            <a:br>
              <a:rPr lang="en-US" b="1" dirty="0"/>
            </a:br>
            <a:r>
              <a:rPr lang="ru-RU" b="1" dirty="0">
                <a:solidFill>
                  <a:srgbClr val="C00000"/>
                </a:solidFill>
              </a:rPr>
              <a:t>2.  Играем вместе.</a:t>
            </a:r>
            <a:br>
              <a:rPr lang="ru-RU" dirty="0">
                <a:solidFill>
                  <a:srgbClr val="C00000"/>
                </a:solidFill>
              </a:rPr>
            </a:br>
            <a:endParaRPr lang="ru-RU" dirty="0">
              <a:solidFill>
                <a:srgbClr val="C00000"/>
              </a:solidFill>
            </a:endParaRPr>
          </a:p>
        </p:txBody>
      </p:sp>
      <p:sp>
        <p:nvSpPr>
          <p:cNvPr id="3" name="Содержимое 2"/>
          <p:cNvSpPr>
            <a:spLocks noGrp="1"/>
          </p:cNvSpPr>
          <p:nvPr>
            <p:ph sz="half" idx="1"/>
          </p:nvPr>
        </p:nvSpPr>
        <p:spPr>
          <a:xfrm>
            <a:off x="179512" y="1124744"/>
            <a:ext cx="5544616" cy="5472608"/>
          </a:xfrm>
        </p:spPr>
        <p:txBody>
          <a:bodyPr>
            <a:normAutofit fontScale="62500" lnSpcReduction="20000"/>
          </a:bodyPr>
          <a:lstStyle/>
          <a:p>
            <a:pPr algn="just"/>
            <a:r>
              <a:rPr lang="ru-RU" sz="2500" dirty="0">
                <a:solidFill>
                  <a:schemeClr val="bg1"/>
                </a:solidFill>
              </a:rPr>
              <a:t>Эта игра для компании детей, взрослых, для всей семьи. И для нее понадобятся музыкальные инструменты. Подойдут как раз те, с которыми играет ребенок: ксилофон, маракасы, барабан, ложки, губная гармошка и т.д.</a:t>
            </a:r>
          </a:p>
          <a:p>
            <a:pPr algn="just"/>
            <a:r>
              <a:rPr lang="ru-RU" sz="2500" dirty="0">
                <a:solidFill>
                  <a:schemeClr val="bg1"/>
                </a:solidFill>
              </a:rPr>
              <a:t>Каждый участник игры выбирает себе по инструменту, и все начинают играть.</a:t>
            </a:r>
          </a:p>
          <a:p>
            <a:pPr algn="just"/>
            <a:r>
              <a:rPr lang="ru-RU" sz="2500" b="1" i="1" dirty="0">
                <a:solidFill>
                  <a:schemeClr val="bg1"/>
                </a:solidFill>
              </a:rPr>
              <a:t>Первый этап:</a:t>
            </a:r>
            <a:r>
              <a:rPr lang="ru-RU" sz="2500" dirty="0">
                <a:solidFill>
                  <a:schemeClr val="bg1"/>
                </a:solidFill>
              </a:rPr>
              <a:t> все играют вместе, оркестром.</a:t>
            </a:r>
          </a:p>
          <a:p>
            <a:pPr algn="just"/>
            <a:r>
              <a:rPr lang="ru-RU" sz="2500" b="1" i="1" dirty="0">
                <a:solidFill>
                  <a:schemeClr val="bg1"/>
                </a:solidFill>
              </a:rPr>
              <a:t>Второй:</a:t>
            </a:r>
            <a:r>
              <a:rPr lang="ru-RU" sz="2500" dirty="0">
                <a:solidFill>
                  <a:schemeClr val="bg1"/>
                </a:solidFill>
              </a:rPr>
              <a:t> по очереди, по часовой стрелке (будет удобно, если вы сядете в круг на полу).</a:t>
            </a:r>
          </a:p>
          <a:p>
            <a:pPr algn="just"/>
            <a:r>
              <a:rPr lang="ru-RU" sz="2500" b="1" i="1" dirty="0">
                <a:solidFill>
                  <a:schemeClr val="bg1"/>
                </a:solidFill>
              </a:rPr>
              <a:t>Третий:</a:t>
            </a:r>
            <a:r>
              <a:rPr lang="ru-RU" sz="2500" dirty="0">
                <a:solidFill>
                  <a:schemeClr val="bg1"/>
                </a:solidFill>
              </a:rPr>
              <a:t> играют только те, кого называет ведущий, остальные – ждут (называть можно как одного человека, так и сразу двоих, троих).</a:t>
            </a:r>
          </a:p>
          <a:p>
            <a:pPr algn="just"/>
            <a:r>
              <a:rPr lang="ru-RU" sz="2500" dirty="0">
                <a:solidFill>
                  <a:schemeClr val="bg1"/>
                </a:solidFill>
              </a:rPr>
              <a:t>Заканчивается игра тем, что ведущий называет всех присутствующих, и все снова играют вместе, оркестром.</a:t>
            </a:r>
          </a:p>
          <a:p>
            <a:pPr algn="just"/>
            <a:r>
              <a:rPr lang="ru-RU" sz="2500" b="1" i="1" dirty="0">
                <a:solidFill>
                  <a:schemeClr val="bg1"/>
                </a:solidFill>
              </a:rPr>
              <a:t>Чем полезна эта игра?</a:t>
            </a:r>
            <a:r>
              <a:rPr lang="ru-RU" sz="2500" i="1" dirty="0">
                <a:solidFill>
                  <a:schemeClr val="bg1"/>
                </a:solidFill>
              </a:rPr>
              <a:t> </a:t>
            </a:r>
            <a:r>
              <a:rPr lang="ru-RU" sz="2500" dirty="0">
                <a:solidFill>
                  <a:schemeClr val="bg1"/>
                </a:solidFill>
              </a:rPr>
              <a:t>Кроме того, что она веселая и семейная (а что может быть лучше), она учит потерпеть, ждать своей очереди. Ребенок учится «молчать», пока «звучит» другой, проявлять уважение к «звучанию» другого и сам при этом встречается с тем же: все молчат, когда он играет. Это бывает очень полезно в группе на детских занятиях. Я замечала, что после этой игры детям становится проще потерпеть, пока другой договорит.</a:t>
            </a:r>
          </a:p>
          <a:p>
            <a:endParaRPr lang="ru-RU" dirty="0"/>
          </a:p>
        </p:txBody>
      </p:sp>
      <p:pic>
        <p:nvPicPr>
          <p:cNvPr id="9" name="Содержимое 8" descr="blog4_5d0b7c79a916d.jpg"/>
          <p:cNvPicPr>
            <a:picLocks noGrp="1" noChangeAspect="1"/>
          </p:cNvPicPr>
          <p:nvPr>
            <p:ph sz="half" idx="2"/>
          </p:nvPr>
        </p:nvPicPr>
        <p:blipFill>
          <a:blip r:embed="rId3" cstate="print"/>
          <a:stretch>
            <a:fillRect/>
          </a:stretch>
        </p:blipFill>
        <p:spPr>
          <a:xfrm>
            <a:off x="5869244" y="2204864"/>
            <a:ext cx="3081535" cy="2232247"/>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C00000"/>
                </a:solidFill>
              </a:rPr>
              <a:t>3. Танцы!</a:t>
            </a:r>
            <a:br>
              <a:rPr lang="ru-RU" dirty="0">
                <a:solidFill>
                  <a:srgbClr val="C00000"/>
                </a:solidFill>
              </a:rPr>
            </a:br>
            <a:endParaRPr lang="ru-RU" dirty="0">
              <a:solidFill>
                <a:srgbClr val="C00000"/>
              </a:solidFill>
            </a:endParaRPr>
          </a:p>
        </p:txBody>
      </p:sp>
      <p:sp>
        <p:nvSpPr>
          <p:cNvPr id="3" name="Содержимое 2"/>
          <p:cNvSpPr>
            <a:spLocks noGrp="1"/>
          </p:cNvSpPr>
          <p:nvPr>
            <p:ph sz="half" idx="1"/>
          </p:nvPr>
        </p:nvSpPr>
        <p:spPr>
          <a:xfrm>
            <a:off x="457200" y="980728"/>
            <a:ext cx="4546848" cy="5544616"/>
          </a:xfrm>
        </p:spPr>
        <p:txBody>
          <a:bodyPr>
            <a:normAutofit fontScale="70000" lnSpcReduction="20000"/>
          </a:bodyPr>
          <a:lstStyle/>
          <a:p>
            <a:pPr algn="just"/>
            <a:r>
              <a:rPr lang="ru-RU" dirty="0">
                <a:solidFill>
                  <a:schemeClr val="bg1"/>
                </a:solidFill>
              </a:rPr>
              <a:t>Танцы – это лучшая игра под музыку, не надо изобретать велосипед.</a:t>
            </a:r>
          </a:p>
          <a:p>
            <a:pPr algn="just"/>
            <a:r>
              <a:rPr lang="ru-RU" dirty="0">
                <a:solidFill>
                  <a:schemeClr val="bg1"/>
                </a:solidFill>
              </a:rPr>
              <a:t>Включаете дома заводную (или спокойную, расслабляющую – в зависимости от ваших целей) мелодию и танцуете вместе с ребенком.</a:t>
            </a:r>
          </a:p>
          <a:p>
            <a:pPr algn="just"/>
            <a:r>
              <a:rPr lang="ru-RU" dirty="0">
                <a:solidFill>
                  <a:schemeClr val="bg1"/>
                </a:solidFill>
              </a:rPr>
              <a:t>Можно также использовать разные предметы. Мы танцуем на занятиях с атласными ленточками, а дома с дочкой – с постиранным бельем и вешаем его в танце на сушилку. Мы любим это делать под «Танец Феи Драже» - процесс развешивания белья становится очень женственным и изящным.</a:t>
            </a:r>
          </a:p>
          <a:p>
            <a:pPr algn="just"/>
            <a:r>
              <a:rPr lang="ru-RU" b="1" i="1" dirty="0">
                <a:solidFill>
                  <a:schemeClr val="bg1"/>
                </a:solidFill>
              </a:rPr>
              <a:t>Чем полезна эта игра?</a:t>
            </a:r>
            <a:r>
              <a:rPr lang="ru-RU" dirty="0">
                <a:solidFill>
                  <a:schemeClr val="bg1"/>
                </a:solidFill>
              </a:rPr>
              <a:t> Телесным развитием, конечно же. Умением не только слышать ритм, но и управлять своим телом, согласно этому ритму. А это для ребенка – большое дело.</a:t>
            </a:r>
          </a:p>
          <a:p>
            <a:endParaRPr lang="ru-RU" dirty="0"/>
          </a:p>
        </p:txBody>
      </p:sp>
      <p:pic>
        <p:nvPicPr>
          <p:cNvPr id="5" name="Содержимое 4" descr="8-jednostavnih-i-zabavnih-igara-za-kisni-dan.jpg"/>
          <p:cNvPicPr>
            <a:picLocks noGrp="1" noChangeAspect="1"/>
          </p:cNvPicPr>
          <p:nvPr>
            <p:ph sz="half" idx="2"/>
          </p:nvPr>
        </p:nvPicPr>
        <p:blipFill>
          <a:blip r:embed="rId3" cstate="print"/>
          <a:stretch>
            <a:fillRect/>
          </a:stretch>
        </p:blipFill>
        <p:spPr>
          <a:xfrm>
            <a:off x="5220072" y="1844824"/>
            <a:ext cx="3657600" cy="278238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C00000"/>
                </a:solidFill>
              </a:rPr>
              <a:t>4.  «Сыграй, как…»</a:t>
            </a:r>
            <a:br>
              <a:rPr lang="ru-RU" dirty="0">
                <a:solidFill>
                  <a:srgbClr val="C00000"/>
                </a:solidFill>
              </a:rPr>
            </a:br>
            <a:endParaRPr lang="ru-RU" dirty="0">
              <a:solidFill>
                <a:srgbClr val="C00000"/>
              </a:solidFill>
            </a:endParaRPr>
          </a:p>
        </p:txBody>
      </p:sp>
      <p:sp>
        <p:nvSpPr>
          <p:cNvPr id="3" name="Содержимое 2"/>
          <p:cNvSpPr>
            <a:spLocks noGrp="1"/>
          </p:cNvSpPr>
          <p:nvPr>
            <p:ph idx="1"/>
          </p:nvPr>
        </p:nvSpPr>
        <p:spPr>
          <a:xfrm>
            <a:off x="457200" y="1124744"/>
            <a:ext cx="8291264" cy="5400600"/>
          </a:xfrm>
        </p:spPr>
        <p:txBody>
          <a:bodyPr>
            <a:normAutofit fontScale="62500" lnSpcReduction="20000"/>
          </a:bodyPr>
          <a:lstStyle/>
          <a:p>
            <a:r>
              <a:rPr lang="ru-RU" dirty="0">
                <a:solidFill>
                  <a:schemeClr val="bg1"/>
                </a:solidFill>
              </a:rPr>
              <a:t>Возвращаемся к инструментам и фантазируем. Игра заключается в том, чтобы сыграть, как… Как шумит дождь. Как принцесса собирается на день рожденья принца. Как садится солнышко. Как больно малышу, когда у него растут зубки. Как радостно, когда Дед Мороз приносит то, что ты у него попросил. Как обидно было, когда на площадке кто-то толкнул. Как было горько, когда мама поругала. Как ложится спать уставший мальчик. Как мы завтра пойдем в детский сад. И т.д.</a:t>
            </a:r>
          </a:p>
          <a:p>
            <a:r>
              <a:rPr lang="ru-RU" dirty="0">
                <a:solidFill>
                  <a:schemeClr val="bg1"/>
                </a:solidFill>
              </a:rPr>
              <a:t>Чем полезна эта игра? Тут пользы – целый вагон. Во-первых, игра позволит вам много про своего ребенка узнать. Какую музыку он играет про поход в детский сад? Бодрую или унылую? Что он сыграет про нового друга? Слушайте – и услышите. Только не превращайтесь в аналитиков – это всего лишь игра.</a:t>
            </a:r>
          </a:p>
          <a:p>
            <a:r>
              <a:rPr lang="ru-RU" dirty="0">
                <a:solidFill>
                  <a:schemeClr val="bg1"/>
                </a:solidFill>
              </a:rPr>
              <a:t>Также пользу во время игры извлекаем через развитие воображения и фантазии, конечно. Это ж все нужно представить и придумать, как сыграть.</a:t>
            </a:r>
          </a:p>
          <a:p>
            <a:r>
              <a:rPr lang="ru-RU" dirty="0">
                <a:solidFill>
                  <a:schemeClr val="bg1"/>
                </a:solidFill>
              </a:rPr>
              <a:t>Эмоциональное развитие – если вы просите сыграть на тему чувств, как в приведенных мною примерах. Тут есть еще и возможность прожить какие-то чувства, отреагировать. А вам – разделить, при помощи своего инструмента.</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C00000"/>
                </a:solidFill>
              </a:rPr>
              <a:t>5.  Прогулка карандаша.</a:t>
            </a:r>
            <a:br>
              <a:rPr lang="ru-RU" dirty="0">
                <a:solidFill>
                  <a:srgbClr val="C00000"/>
                </a:solidFill>
              </a:rPr>
            </a:br>
            <a:endParaRPr lang="ru-RU" dirty="0">
              <a:solidFill>
                <a:srgbClr val="C00000"/>
              </a:solidFill>
            </a:endParaRPr>
          </a:p>
        </p:txBody>
      </p:sp>
      <p:sp>
        <p:nvSpPr>
          <p:cNvPr id="3" name="Содержимое 2"/>
          <p:cNvSpPr>
            <a:spLocks noGrp="1"/>
          </p:cNvSpPr>
          <p:nvPr>
            <p:ph sz="half" idx="1"/>
          </p:nvPr>
        </p:nvSpPr>
        <p:spPr>
          <a:xfrm>
            <a:off x="395536" y="1052736"/>
            <a:ext cx="5256584" cy="5544616"/>
          </a:xfrm>
        </p:spPr>
        <p:txBody>
          <a:bodyPr>
            <a:normAutofit fontScale="62500" lnSpcReduction="20000"/>
          </a:bodyPr>
          <a:lstStyle/>
          <a:p>
            <a:pPr algn="just"/>
            <a:r>
              <a:rPr lang="ru-RU" dirty="0">
                <a:solidFill>
                  <a:schemeClr val="bg1"/>
                </a:solidFill>
              </a:rPr>
              <a:t>Вооружаемся карандашом и включаем пластинку. Любую. Отлично подойдет, опять же, композиция из детских альбомов классиков. Быстрая или медленная, веселая или грустная – на ваш выбор. Не надо стараться ребенка искусственно увеселять. Если ему сегодня немного грустно – так и поставьте грустную, дайте ему свое настроение прожить сполна. Есть чудесная музыка про болезнь куклы у того же Чайковского, например (да, это мой любимый композитор).</a:t>
            </a:r>
          </a:p>
          <a:p>
            <a:pPr algn="just"/>
            <a:r>
              <a:rPr lang="ru-RU" dirty="0">
                <a:solidFill>
                  <a:schemeClr val="bg1"/>
                </a:solidFill>
              </a:rPr>
              <a:t>Музыка играет, а карандаш гуляет по бумаге под музыку. Просто, как будто это и не карандаш. Пусть танцует. Как бы он танцевал под эту музыку, если бы был живым.</a:t>
            </a:r>
          </a:p>
          <a:p>
            <a:pPr algn="just"/>
            <a:r>
              <a:rPr lang="ru-RU" dirty="0">
                <a:solidFill>
                  <a:schemeClr val="bg1"/>
                </a:solidFill>
              </a:rPr>
              <a:t>Музыка заканчивается, убираем карандаш от листа и смотрим. Всматриваемся. Разглядываем. На что похоже? Задача – что-то «найти». Вы – у себя на бумаге, ребенок – у себя. Что-то нашли – берем карандаши других цветов и дорисовываем найденное.</a:t>
            </a:r>
          </a:p>
          <a:p>
            <a:pPr algn="just"/>
            <a:r>
              <a:rPr lang="ru-RU" b="1" dirty="0">
                <a:solidFill>
                  <a:schemeClr val="bg1"/>
                </a:solidFill>
              </a:rPr>
              <a:t>Чем полезна эта игра? </a:t>
            </a:r>
            <a:r>
              <a:rPr lang="ru-RU" dirty="0">
                <a:solidFill>
                  <a:schemeClr val="bg1"/>
                </a:solidFill>
              </a:rPr>
              <a:t>Развитием воображения и фантазии, как вы уже, наверняка, догадались. Ну и, опять же, развитием умения слушать и слышать ритм композиции.</a:t>
            </a:r>
          </a:p>
          <a:p>
            <a:endParaRPr lang="ru-RU" dirty="0"/>
          </a:p>
        </p:txBody>
      </p:sp>
      <p:pic>
        <p:nvPicPr>
          <p:cNvPr id="5" name="Содержимое 4" descr="e530065caad8f1cb38a1ca95921a776d.jpg"/>
          <p:cNvPicPr>
            <a:picLocks noGrp="1" noChangeAspect="1"/>
          </p:cNvPicPr>
          <p:nvPr>
            <p:ph sz="half" idx="2"/>
          </p:nvPr>
        </p:nvPicPr>
        <p:blipFill>
          <a:blip r:embed="rId3" cstate="print"/>
          <a:stretch>
            <a:fillRect/>
          </a:stretch>
        </p:blipFill>
        <p:spPr>
          <a:xfrm>
            <a:off x="5850219" y="1484784"/>
            <a:ext cx="3021513" cy="426674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C00000"/>
                </a:solidFill>
              </a:rPr>
              <a:t>6.  Стоп!</a:t>
            </a:r>
            <a:endParaRPr lang="ru-RU" dirty="0">
              <a:solidFill>
                <a:srgbClr val="C00000"/>
              </a:solidFill>
            </a:endParaRPr>
          </a:p>
        </p:txBody>
      </p:sp>
      <p:sp>
        <p:nvSpPr>
          <p:cNvPr id="4" name="Содержимое 3"/>
          <p:cNvSpPr>
            <a:spLocks noGrp="1"/>
          </p:cNvSpPr>
          <p:nvPr>
            <p:ph sz="half" idx="2"/>
          </p:nvPr>
        </p:nvSpPr>
        <p:spPr>
          <a:xfrm>
            <a:off x="3347864" y="476672"/>
            <a:ext cx="5616624" cy="6192688"/>
          </a:xfrm>
        </p:spPr>
        <p:txBody>
          <a:bodyPr>
            <a:noAutofit/>
          </a:bodyPr>
          <a:lstStyle/>
          <a:p>
            <a:pPr algn="just"/>
            <a:r>
              <a:rPr lang="ru-RU" sz="1600" dirty="0">
                <a:solidFill>
                  <a:schemeClr val="bg1"/>
                </a:solidFill>
              </a:rPr>
              <a:t>Снова собираемся всей семьей вокруг музыкальных инструментов. Назначаем главного. Он будет дирижером. Все играют, а он – командует. Громче! Тише! Медленнее! Быстрее! И самая любимая детьми команда – Стоп!</a:t>
            </a:r>
          </a:p>
          <a:p>
            <a:pPr algn="just"/>
            <a:r>
              <a:rPr lang="ru-RU" sz="1600" dirty="0">
                <a:solidFill>
                  <a:schemeClr val="bg1"/>
                </a:solidFill>
              </a:rPr>
              <a:t>Дирижеры меняются.</a:t>
            </a:r>
          </a:p>
          <a:p>
            <a:pPr algn="just"/>
            <a:r>
              <a:rPr lang="ru-RU" sz="1600" b="1" dirty="0">
                <a:solidFill>
                  <a:schemeClr val="bg1"/>
                </a:solidFill>
              </a:rPr>
              <a:t>Чем полезна эта игра? </a:t>
            </a:r>
            <a:r>
              <a:rPr lang="ru-RU" sz="1600" dirty="0">
                <a:solidFill>
                  <a:schemeClr val="bg1"/>
                </a:solidFill>
              </a:rPr>
              <a:t>Возможностью для ребенка хоть немного побыть главным и </a:t>
            </a:r>
            <a:r>
              <a:rPr lang="ru-RU" sz="1600" dirty="0" err="1">
                <a:solidFill>
                  <a:schemeClr val="bg1"/>
                </a:solidFill>
              </a:rPr>
              <a:t>поуправлять</a:t>
            </a:r>
            <a:r>
              <a:rPr lang="ru-RU" sz="1600" dirty="0">
                <a:solidFill>
                  <a:schemeClr val="bg1"/>
                </a:solidFill>
              </a:rPr>
              <a:t> общим процессом. Отыграть свое желание командовать, диктовать. Получить законную сферу и время, где и когда это можно делать (и все реально слушаются). Если играть регулярно, желание командовать всегда и всюду у ребенка снижается – проверено и замечено.</a:t>
            </a:r>
          </a:p>
          <a:p>
            <a:pPr algn="just"/>
            <a:r>
              <a:rPr lang="ru-RU" sz="1600" dirty="0">
                <a:solidFill>
                  <a:schemeClr val="bg1"/>
                </a:solidFill>
              </a:rPr>
              <a:t>Вторая сторона этой игры – попробовать себя в новой роли. Бывает, что и </a:t>
            </a:r>
            <a:r>
              <a:rPr lang="ru-RU" sz="1600" dirty="0">
                <a:solidFill>
                  <a:schemeClr val="bg1"/>
                </a:solidFill>
                <a:hlinkClick r:id="rId3">
                  <a:extLst>
                    <a:ext uri="{A12FA001-AC4F-418D-AE19-62706E023703}">
                      <ahyp:hlinkClr xmlns:ahyp="http://schemas.microsoft.com/office/drawing/2018/hyperlinkcolor" val="tx"/>
                    </a:ext>
                  </a:extLst>
                </a:hlinkClick>
              </a:rPr>
              <a:t>дети</a:t>
            </a:r>
            <a:r>
              <a:rPr lang="ru-RU" sz="1600" dirty="0">
                <a:solidFill>
                  <a:schemeClr val="bg1"/>
                </a:solidFill>
              </a:rPr>
              <a:t>, и взрослые умеют только командовать или только слушаться. А в этой игре можно примерить на себя и то, и другое, посмотреть, где вам комфортнее.</a:t>
            </a:r>
          </a:p>
          <a:p>
            <a:pPr algn="just"/>
            <a:r>
              <a:rPr lang="ru-RU" sz="1600" dirty="0">
                <a:solidFill>
                  <a:schemeClr val="bg1"/>
                </a:solidFill>
              </a:rPr>
              <a:t>Кстати, есть дети и взрослые, которые категорически отказываются от роли дирижера – и не нужно их уговаривать.</a:t>
            </a:r>
          </a:p>
        </p:txBody>
      </p:sp>
      <p:pic>
        <p:nvPicPr>
          <p:cNvPr id="5" name="Содержимое 4" descr="2427_pic.jpg"/>
          <p:cNvPicPr>
            <a:picLocks noGrp="1" noChangeAspect="1"/>
          </p:cNvPicPr>
          <p:nvPr>
            <p:ph sz="half" idx="1"/>
          </p:nvPr>
        </p:nvPicPr>
        <p:blipFill>
          <a:blip r:embed="rId4" cstate="print"/>
          <a:stretch>
            <a:fillRect/>
          </a:stretch>
        </p:blipFill>
        <p:spPr>
          <a:xfrm>
            <a:off x="179512" y="2636912"/>
            <a:ext cx="3531951" cy="254300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C00000"/>
                </a:solidFill>
              </a:rPr>
              <a:t>7. Животные Сен-Санса.</a:t>
            </a:r>
            <a:br>
              <a:rPr lang="ru-RU" dirty="0">
                <a:solidFill>
                  <a:srgbClr val="C00000"/>
                </a:solidFill>
              </a:rPr>
            </a:br>
            <a:endParaRPr lang="ru-RU" dirty="0">
              <a:solidFill>
                <a:srgbClr val="C00000"/>
              </a:solidFill>
            </a:endParaRPr>
          </a:p>
        </p:txBody>
      </p:sp>
      <p:sp>
        <p:nvSpPr>
          <p:cNvPr id="3" name="Содержимое 2"/>
          <p:cNvSpPr>
            <a:spLocks noGrp="1"/>
          </p:cNvSpPr>
          <p:nvPr>
            <p:ph sz="half" idx="1"/>
          </p:nvPr>
        </p:nvSpPr>
        <p:spPr>
          <a:xfrm>
            <a:off x="251520" y="1124744"/>
            <a:ext cx="5112568" cy="5472608"/>
          </a:xfrm>
        </p:spPr>
        <p:txBody>
          <a:bodyPr>
            <a:normAutofit fontScale="77500" lnSpcReduction="20000"/>
          </a:bodyPr>
          <a:lstStyle/>
          <a:p>
            <a:pPr algn="just"/>
            <a:r>
              <a:rPr lang="ru-RU" dirty="0">
                <a:solidFill>
                  <a:schemeClr val="bg1"/>
                </a:solidFill>
              </a:rPr>
              <a:t>Да, кроме Чайковского, есть и другие прекрасные композиторы. Например, </a:t>
            </a:r>
            <a:r>
              <a:rPr lang="ru-RU" dirty="0" err="1">
                <a:solidFill>
                  <a:schemeClr val="bg1"/>
                </a:solidFill>
              </a:rPr>
              <a:t>Камиль</a:t>
            </a:r>
            <a:r>
              <a:rPr lang="ru-RU" dirty="0">
                <a:solidFill>
                  <a:schemeClr val="bg1"/>
                </a:solidFill>
              </a:rPr>
              <a:t> Сен-Санс. Он написал целый, если так можно выразиться, сборник небольших музыкальных произведений под общим названием «Карнавал животных». Отдельна композиция – про отдельного животного. Там у него антилопы, слон, кенгуру и т.д.</a:t>
            </a:r>
          </a:p>
          <a:p>
            <a:pPr algn="just"/>
            <a:r>
              <a:rPr lang="ru-RU" dirty="0">
                <a:solidFill>
                  <a:schemeClr val="bg1"/>
                </a:solidFill>
              </a:rPr>
              <a:t>Найдите картинки со всеми этими животными, или игрушки. Разложите перед ребенком и включайте композиции. Просите ребенка угадать, о ком это сейчас играет музыка. Животных можно также, конечно, изображать.</a:t>
            </a:r>
          </a:p>
          <a:p>
            <a:pPr algn="just"/>
            <a:r>
              <a:rPr lang="ru-RU" dirty="0">
                <a:solidFill>
                  <a:schemeClr val="bg1"/>
                </a:solidFill>
              </a:rPr>
              <a:t>Чем полезна эта игра? Знакомством с животным миром, настроением и повадками разных животных</a:t>
            </a:r>
            <a:r>
              <a:rPr lang="ru-RU" dirty="0"/>
              <a:t>.  </a:t>
            </a:r>
          </a:p>
          <a:p>
            <a:endParaRPr lang="ru-RU" dirty="0"/>
          </a:p>
        </p:txBody>
      </p:sp>
      <p:pic>
        <p:nvPicPr>
          <p:cNvPr id="5" name="Содержимое 4" descr="m1000x1000.jpg"/>
          <p:cNvPicPr>
            <a:picLocks noGrp="1" noChangeAspect="1"/>
          </p:cNvPicPr>
          <p:nvPr>
            <p:ph sz="half" idx="2"/>
          </p:nvPr>
        </p:nvPicPr>
        <p:blipFill>
          <a:blip r:embed="rId3" cstate="print"/>
          <a:stretch>
            <a:fillRect/>
          </a:stretch>
        </p:blipFill>
        <p:spPr>
          <a:xfrm>
            <a:off x="5436096" y="1477820"/>
            <a:ext cx="3533376" cy="432744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theme/theme1.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101</TotalTime>
  <Words>1689</Words>
  <Application>Microsoft Office PowerPoint</Application>
  <PresentationFormat>Экран (4:3)</PresentationFormat>
  <Paragraphs>58</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Franklin Gothic Book</vt:lpstr>
      <vt:lpstr>Wingdings 2</vt:lpstr>
      <vt:lpstr>Техническая</vt:lpstr>
      <vt:lpstr>10 чудесных музыкальных игр для детей </vt:lpstr>
      <vt:lpstr>Как можно играть с детьми при помощи музыки?</vt:lpstr>
      <vt:lpstr>1. Рисуем музыку. </vt:lpstr>
      <vt:lpstr> 2.  Играем вместе. </vt:lpstr>
      <vt:lpstr>3. Танцы! </vt:lpstr>
      <vt:lpstr>4.  «Сыграй, как…» </vt:lpstr>
      <vt:lpstr>5.  Прогулка карандаша. </vt:lpstr>
      <vt:lpstr>6.  Стоп!</vt:lpstr>
      <vt:lpstr>7. Животные Сен-Санса. </vt:lpstr>
      <vt:lpstr>8.  Угадай инструмент. </vt:lpstr>
      <vt:lpstr>9.  Сыграй сказку. </vt:lpstr>
      <vt:lpstr>10.  Разговор инструментами. </vt:lpstr>
      <vt:lpstr> И помните, всего лишь изменяя свое сознание - мы вместе изменяем мир!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чудесных музыкальных игр для детей</dc:title>
  <dc:creator>Марина</dc:creator>
  <cp:lastModifiedBy>Пользователь</cp:lastModifiedBy>
  <cp:revision>9</cp:revision>
  <dcterms:created xsi:type="dcterms:W3CDTF">2020-04-09T15:56:11Z</dcterms:created>
  <dcterms:modified xsi:type="dcterms:W3CDTF">2024-03-18T11:12:19Z</dcterms:modified>
</cp:coreProperties>
</file>