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sldIdLst>
    <p:sldId id="270" r:id="rId2"/>
    <p:sldId id="273" r:id="rId3"/>
    <p:sldId id="258" r:id="rId4"/>
    <p:sldId id="276" r:id="rId5"/>
    <p:sldId id="277" r:id="rId6"/>
    <p:sldId id="278" r:id="rId7"/>
    <p:sldId id="259" r:id="rId8"/>
    <p:sldId id="280" r:id="rId9"/>
    <p:sldId id="260" r:id="rId10"/>
    <p:sldId id="262" r:id="rId11"/>
    <p:sldId id="264" r:id="rId12"/>
    <p:sldId id="265" r:id="rId13"/>
    <p:sldId id="281" r:id="rId14"/>
    <p:sldId id="272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88264115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573546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398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542120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932679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52646375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91711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27432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820457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112741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32867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056443"/>
      </p:ext>
    </p:extLst>
  </p:cSld>
  <p:clrMapOvr>
    <a:masterClrMapping/>
  </p:clrMapOvr>
  <p:transition spd="med">
    <p:circl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6A747B6-8BFC-4F7E-A841-2754C603EF93}" type="datetimeFigureOut">
              <a:rPr lang="ru-RU" smtClean="0"/>
              <a:pPr/>
              <a:t>05.12.2023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2C05815-5B4F-43D3-BF92-DBFC6FDE912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43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transition spd="med">
    <p:circle/>
    <p:sndAc>
      <p:stSnd>
        <p:snd r:embed="rId13" name="chimes.wav"/>
      </p:stSnd>
    </p:sndAc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9792" y="2276872"/>
            <a:ext cx="6048672" cy="165618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 </a:t>
            </a:r>
            <a:r>
              <a:rPr lang="ru-RU" sz="6000" b="1" dirty="0" smtClean="0">
                <a:ln w="11430"/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 </a:t>
            </a:r>
            <a:r>
              <a:rPr lang="ru-RU" sz="6000" b="1" dirty="0" smtClean="0">
                <a:ln w="11430"/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6000" b="1" dirty="0" smtClean="0">
                <a:ln w="11430"/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</a:t>
            </a:r>
            <a:r>
              <a:rPr lang="ru-RU" sz="6000" b="1" dirty="0" smtClean="0">
                <a:ln w="11430"/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6000" b="1" dirty="0" smtClean="0">
                <a:ln w="11430"/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подражания</a:t>
            </a:r>
            <a:endParaRPr lang="ru-RU" sz="6000" b="1" dirty="0">
              <a:ln w="11430"/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3986558"/>
            <a:ext cx="7520880" cy="2063080"/>
          </a:xfrm>
        </p:spPr>
        <p:txBody>
          <a:bodyPr>
            <a:normAutofit/>
          </a:bodyPr>
          <a:lstStyle/>
          <a:p>
            <a:pPr algn="r"/>
            <a:endParaRPr lang="ru-RU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r"/>
            <a:endParaRPr lang="ru-RU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r"/>
            <a:endParaRPr lang="ru-RU" b="1" dirty="0" smtClean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2" descr="C:\Users\user\Desktop\Методист\2011-12 учебный год\Картинки в детский сад\Дети\moi_rebenok_ne_hochet_uchit_uroki_detskii_psiholog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688" y="2340715"/>
            <a:ext cx="2019048" cy="390476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med" advTm="10217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ЗАДАВАТЬ ВОПРОСЫ:</a:t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7571184" cy="49446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FFFF00"/>
                </a:solidFill>
              </a:rPr>
              <a:t> </a:t>
            </a:r>
            <a:endParaRPr lang="ru-RU" sz="28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 вопрос – таков ответ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Не задавайте вопросы, строящиеся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на неверных предположениях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Формулируйте вопрос чётко и грамотно,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описывая необходимые детали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927902">
            <a:off x="6158639" y="3297817"/>
            <a:ext cx="2122698" cy="2627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Tm="12512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7858180" cy="56207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  ЗАДАНИЕ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7744" y="836712"/>
            <a:ext cx="5832648" cy="583264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6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Произнесите  текст </a:t>
            </a:r>
          </a:p>
          <a:p>
            <a:pPr algn="ctr">
              <a:buNone/>
            </a:pPr>
            <a:r>
              <a:rPr lang="ru-RU" sz="2600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Громко,  протяжно,  на  широком  активном  дыхании</a:t>
            </a:r>
          </a:p>
          <a:p>
            <a:pPr algn="ctr">
              <a:buNone/>
            </a:pPr>
            <a:endParaRPr lang="ru-RU" sz="26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«…РЯДОМ ЕДЕТ С НИМ ГЛАШАТЫЙ,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ДЛИННОУСЫЙ, БОРОДАТЫЙ;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 ЗЛАТУ ТРУБУ ТРУБИТ,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ГРОМКИМ ГОЛОСОМ КРИЧИТ: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«ГОСТИ, ЛАВКИ ОТПИРАЙТЕ.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ПОКУПАЙТЕ, ПРОДАВАЙТЕ;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НАДСМОТРЩИКАМ СИДЕТЬ,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 ЛАВОК И СМОТРЕТЬ,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НЕ БЫЛО САДОМУ, 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ДАВЁЖА, НИ ПОГРОМУ,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ЧТОБ НИКАКОЙ УРОД</a:t>
            </a:r>
          </a:p>
          <a:p>
            <a:pPr algn="r">
              <a:buNone/>
            </a:pP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ОБМАНЫВАЛ НАРОД!..»</a:t>
            </a:r>
          </a:p>
          <a:p>
            <a:pPr algn="r">
              <a:buNone/>
            </a:pPr>
            <a:r>
              <a:rPr lang="ru-RU" sz="21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«Конька-Горбунка»  П.Ершова</a:t>
            </a:r>
          </a:p>
          <a:p>
            <a:pPr algn="ctr">
              <a:buNone/>
            </a:pPr>
            <a:endParaRPr lang="ru-RU" sz="26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r="37001"/>
          <a:stretch>
            <a:fillRect/>
          </a:stretch>
        </p:blipFill>
        <p:spPr bwMode="auto">
          <a:xfrm>
            <a:off x="179512" y="2166367"/>
            <a:ext cx="3283869" cy="3456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Tm="23697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3" dur="10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3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3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3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3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3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3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3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3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3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56207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  ЗАДАНИЕ №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692696"/>
            <a:ext cx="8532440" cy="543346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  </a:t>
            </a:r>
          </a:p>
          <a:p>
            <a:pPr algn="ctr">
              <a:buNone/>
            </a:pPr>
            <a:r>
              <a:rPr lang="ru-RU" sz="19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 СКОРОГОВОРКИ</a:t>
            </a:r>
          </a:p>
          <a:p>
            <a:pPr>
              <a:buNone/>
            </a:pPr>
            <a:r>
              <a:rPr lang="ru-RU" sz="1900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МЕДЛЕННО,  ОТЧЁТЛИВО,  ПРОГОВАРИВАЯ  КАЖДЫЙ  ЗВУК :</a:t>
            </a:r>
          </a:p>
          <a:p>
            <a:pPr>
              <a:buNone/>
            </a:pPr>
            <a:endParaRPr lang="ru-RU" sz="1900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ОСИП ОСИП, АРХИП ОХРИП.</a:t>
            </a:r>
          </a:p>
          <a:p>
            <a:pPr>
              <a:buNone/>
            </a:pP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АРХИП ОСИП, ОСИП АХРИП.</a:t>
            </a:r>
          </a:p>
          <a:p>
            <a:endParaRPr lang="ru-RU" sz="19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РАПОРТОВАЛ, ДА НЕ ДОРАПОРТОВАЛ.</a:t>
            </a:r>
          </a:p>
          <a:p>
            <a:pPr>
              <a:buNone/>
            </a:pP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ДОРАПОРТОВАЛ, ДА НЕ ЗАПОРТОВАЛСЯ.</a:t>
            </a:r>
          </a:p>
          <a:p>
            <a:endParaRPr lang="ru-RU" sz="19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СШИТ КОЛПАК НЕ ПО-КОЛПАКОВСКИ,</a:t>
            </a:r>
          </a:p>
          <a:p>
            <a:pPr>
              <a:buNone/>
            </a:pP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ВЫЛИТ КОЛОКОЛ НЕ ПО-КОЛОКОЛОВСКИ.</a:t>
            </a:r>
          </a:p>
          <a:p>
            <a:pPr>
              <a:buNone/>
            </a:pP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КОЛПАК ПЕРЕВЫКОЛПОКОВАТЬ,</a:t>
            </a:r>
          </a:p>
          <a:p>
            <a:pPr>
              <a:buNone/>
            </a:pPr>
            <a:r>
              <a:rPr lang="ru-RU" sz="19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КОЛОКОЛ ПЕРЕКОЛОКОЛОВАТЬ.</a:t>
            </a:r>
          </a:p>
          <a:p>
            <a:pPr>
              <a:buNone/>
            </a:pP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2492895"/>
            <a:ext cx="3314854" cy="34253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Tm="29299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3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3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6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6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6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6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6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600" decel="100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6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600" decel="100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6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600" decel="100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6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00" decel="100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600" decel="100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600" decel="100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00" decel="100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00" decel="100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600" decel="100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600" decel="100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00" decel="100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00" decel="100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600" decel="100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600" decel="100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00" decel="100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00" decel="100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79690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  ЗАДАНИЕ №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 </a:t>
            </a:r>
            <a:r>
              <a:rPr lang="ru-RU" sz="2400" b="1" i="1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 фразу другими словами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Попробуйте сказать, не повторив ни одного слова, 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сохранив смысл следующих  фраз:</a:t>
            </a:r>
          </a:p>
          <a:p>
            <a:pPr marL="0" indent="0" algn="r">
              <a:buNone/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столе стоит стакан.</a:t>
            </a:r>
            <a:endParaRPr lang="ru-RU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Муха села на варенье.</a:t>
            </a:r>
            <a:endParaRPr lang="ru-RU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Идёт дождь</a:t>
            </a:r>
          </a:p>
          <a:p>
            <a:pPr algn="ctr"/>
            <a:endParaRPr lang="ru-RU" sz="3600" b="1" dirty="0" smtClean="0">
              <a:solidFill>
                <a:srgbClr val="FFFF00"/>
              </a:solidFill>
            </a:endParaRPr>
          </a:p>
          <a:p>
            <a:pPr algn="ctr"/>
            <a:endParaRPr lang="ru-RU" sz="3600" b="1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564904"/>
            <a:ext cx="1647056" cy="14411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/>
          <a:srcRect l="38188" t="15462" r="11610"/>
          <a:stretch>
            <a:fillRect/>
          </a:stretch>
        </p:blipFill>
        <p:spPr bwMode="auto">
          <a:xfrm>
            <a:off x="6732240" y="3573016"/>
            <a:ext cx="1224136" cy="1586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4581128"/>
            <a:ext cx="1448879" cy="1710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5898029"/>
      </p:ext>
    </p:extLst>
  </p:cSld>
  <p:clrMapOvr>
    <a:masterClrMapping/>
  </p:clrMapOvr>
  <p:transition spd="med" advTm="20702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3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C33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-86116"/>
            <a:ext cx="7543800" cy="178692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 Вам   самостоятельно ознакомиться с литературой по данному вопросу  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78340">
            <a:off x="355913" y="2323621"/>
            <a:ext cx="170497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74776">
            <a:off x="1724095" y="2054075"/>
            <a:ext cx="1724025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96242">
            <a:off x="7192621" y="2146659"/>
            <a:ext cx="1676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01556">
            <a:off x="5774226" y="1821932"/>
            <a:ext cx="1871464" cy="280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091631">
            <a:off x="3096150" y="1814712"/>
            <a:ext cx="1736992" cy="25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7984" y="1700808"/>
            <a:ext cx="1728192" cy="2693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9" cstate="print"/>
          <a:srcRect l="16563" r="17101"/>
          <a:stretch>
            <a:fillRect/>
          </a:stretch>
        </p:blipFill>
        <p:spPr bwMode="auto">
          <a:xfrm rot="20074957">
            <a:off x="2411760" y="3789040"/>
            <a:ext cx="1800200" cy="2713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973801">
            <a:off x="5796135" y="3789040"/>
            <a:ext cx="1867187" cy="274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5"/>
          <p:cNvPicPr>
            <a:picLocks noChangeAspect="1" noChangeArrowheads="1"/>
          </p:cNvPicPr>
          <p:nvPr/>
        </p:nvPicPr>
        <p:blipFill>
          <a:blip r:embed="rId11" cstate="print"/>
          <a:srcRect l="18092" r="18587"/>
          <a:stretch>
            <a:fillRect/>
          </a:stretch>
        </p:blipFill>
        <p:spPr bwMode="auto">
          <a:xfrm>
            <a:off x="4211960" y="4149080"/>
            <a:ext cx="1512168" cy="2388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med" advTm="20328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12529"/>
            <a:ext cx="8229600" cy="178621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ГОВОРИТЕ </a:t>
            </a:r>
            <a:b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ПРАВИЛЬНО!</a:t>
            </a:r>
            <a:b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28184" y="1600201"/>
            <a:ext cx="432048" cy="22608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9600" b="1" dirty="0" smtClean="0">
                <a:solidFill>
                  <a:srgbClr val="FF0000"/>
                </a:solidFill>
              </a:rPr>
              <a:t> </a:t>
            </a:r>
            <a:endParaRPr lang="ru-RU" sz="9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2348880"/>
            <a:ext cx="5652120" cy="3768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Click="0" advTm="10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276" y="3087331"/>
            <a:ext cx="3500660" cy="2333086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</p:spPr>
      </p:pic>
      <p:sp>
        <p:nvSpPr>
          <p:cNvPr id="5" name="Прямоугольник 4"/>
          <p:cNvSpPr/>
          <p:nvPr/>
        </p:nvSpPr>
        <p:spPr>
          <a:xfrm>
            <a:off x="827584" y="188640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        Речь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взрослого – основное орудие педагогического воздействия и одновременно образец для дошкольников.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                      Почти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во всех семьях читают детские сказки, из которых дети узнают о том, какая речь считается вежливой, получают первоначальные сведения о речевых этикетных нормах.</a:t>
            </a: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3140968"/>
            <a:ext cx="3420380" cy="2279449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23008454"/>
      </p:ext>
    </p:extLst>
  </p:cSld>
  <p:clrMapOvr>
    <a:masterClrMapping/>
  </p:clrMapOvr>
  <p:transition spd="med">
    <p:circle/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24936" cy="1656184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КУЛЬТУРЫ РЕЧИ ВЗРОСЛОГО ЗАВИСИТ КУЛЬТУРА РЕЧИ РЕБЕНКА</a:t>
            </a:r>
            <a:r>
              <a:rPr lang="ru-RU" sz="3600" b="1" spc="50" dirty="0" smtClean="0">
                <a:ln w="11430"/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spc="50" dirty="0" smtClean="0">
                <a:ln w="11430"/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spc="50" dirty="0">
              <a:ln w="11430"/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6375" y="1961400"/>
            <a:ext cx="7776864" cy="3449536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4800" dirty="0" smtClean="0"/>
              <a:t>   </a:t>
            </a:r>
          </a:p>
          <a:p>
            <a:pPr algn="ctr">
              <a:buNone/>
            </a:pPr>
            <a:endParaRPr lang="ru-RU" sz="4800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endParaRPr lang="ru-RU" sz="4800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endParaRPr lang="ru-RU" sz="11200" b="1" dirty="0" smtClean="0">
              <a:solidFill>
                <a:srgbClr val="FFFF00"/>
              </a:solidFill>
            </a:endParaRPr>
          </a:p>
          <a:p>
            <a:pPr algn="ctr">
              <a:buNone/>
            </a:pPr>
            <a:endParaRPr lang="ru-RU" sz="11200" b="1" i="1" u="sng" dirty="0" smtClean="0">
              <a:solidFill>
                <a:srgbClr val="FFFF00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9600" b="1" i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Культурой речи    </a:t>
            </a:r>
            <a:r>
              <a:rPr lang="ru-RU" sz="9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её правильность, то есть соответствие нормам орфоэпии (правила литературного произношения), грамматики, лексики, стилистики, правописания, установленных традицией для литературного языка</a:t>
            </a:r>
          </a:p>
          <a:p>
            <a:pPr algn="ctr">
              <a:buNone/>
            </a:pPr>
            <a:endParaRPr lang="ru-RU" sz="4800" b="1" dirty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ru-RU" sz="7700" b="1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ru-RU" sz="2800" dirty="0" smtClean="0">
                <a:solidFill>
                  <a:srgbClr val="FFFF00"/>
                </a:solidFill>
              </a:rPr>
              <a:t>     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88986">
            <a:off x="-9574" y="1748915"/>
            <a:ext cx="3116553" cy="20739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14966">
            <a:off x="5951064" y="1728257"/>
            <a:ext cx="3255752" cy="2170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med" advTm="663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88641"/>
            <a:ext cx="7543800" cy="7920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В РЕЧИ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ВЗРОСЛОГО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1" y="1700808"/>
            <a:ext cx="6336704" cy="416828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6F6F74"/>
              </a:buCl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торопливость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(ускоренный темп делает ее нечеткой,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трудной для восприятия), лучше, если речь протекает в слегка замедленном темпе;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F6F74"/>
              </a:buClr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невнятность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произношения,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неточность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F6F74"/>
              </a:buClr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произнесения отдельных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 или слов;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F6F74"/>
              </a:buClr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монотонность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(она утомляет слушателей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снижает  интерес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содержанию);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6F6F74"/>
              </a:buClr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повышенная громкость голоса (преходящая в крик);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6F6F74"/>
              </a:buCl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употребление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речи слов-паразитов 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9525" y="2190008"/>
            <a:ext cx="3066147" cy="288032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3028158"/>
      </p:ext>
    </p:extLst>
  </p:cSld>
  <p:clrMapOvr>
    <a:masterClrMapping/>
  </p:clrMapOvr>
  <p:transition spd="med" advTm="16474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766131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Слова-паразиты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17677" y="2529440"/>
            <a:ext cx="3011910" cy="2007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95536" y="1405353"/>
            <a:ext cx="2023120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Короче говоря…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3568" y="2981482"/>
            <a:ext cx="2088232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самое…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5536" y="4537380"/>
            <a:ext cx="2023120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натуре…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22222" y="5165144"/>
            <a:ext cx="2127025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Типа, блин…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428608" y="4537380"/>
            <a:ext cx="2103832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Понимаешь …  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84442" y="3004234"/>
            <a:ext cx="2325960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общем-то…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16216" y="1394906"/>
            <a:ext cx="2103832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…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531347" y="1270693"/>
            <a:ext cx="2127025" cy="9144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принципе…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627052"/>
      </p:ext>
    </p:extLst>
  </p:cSld>
  <p:clrMapOvr>
    <a:masterClrMapping/>
  </p:clrMapOvr>
  <p:transition spd="med">
    <p:circle/>
    <p:sndAc>
      <p:stSnd>
        <p:snd r:embed="rId2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88641"/>
            <a:ext cx="7543800" cy="7920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В РЕЧИ 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ВЗРОСЛОГО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1" y="1988840"/>
            <a:ext cx="6336704" cy="3880254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F6F74"/>
              </a:buCl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побуквенное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произнесение некоторых слов (что,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вместо  </a:t>
            </a:r>
            <a:r>
              <a:rPr lang="ru-RU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што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F6F74"/>
              </a:buClr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частое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слов с уменьшительно-ласкательными суффиксами (Танечка, вымой ручки, Катенька, убери чашечку со столика и т.п.); 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F6F74"/>
              </a:buClr>
              <a:buFont typeface="Wingdings" panose="05000000000000000000" pitchFamily="2" charset="2"/>
              <a:buChar char="q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общении с детьми подлаживание под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сюсюканье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6F6F74"/>
              </a:buClr>
              <a:buFont typeface="Wingdings" panose="05000000000000000000" pitchFamily="2" charset="2"/>
              <a:buChar char="q"/>
            </a:pPr>
            <a:endParaRPr lang="ru-RU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2996952"/>
            <a:ext cx="3611129" cy="2267789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87752389"/>
      </p:ext>
    </p:extLst>
  </p:cSld>
  <p:clrMapOvr>
    <a:masterClrMapping/>
  </p:clrMapOvr>
  <p:transition spd="med" advTm="16474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83813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ЭЛЕМЕНТЫ РЕЧИ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96544"/>
          </a:xfrm>
        </p:spPr>
        <p:txBody>
          <a:bodyPr>
            <a:normAutofit/>
          </a:bodyPr>
          <a:lstStyle/>
          <a:p>
            <a:endParaRPr lang="ru-RU" sz="24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Голос.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Дикция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Грамотное  построение  фраз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Простота  и  ясность  изложения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Выразительность,  эмоциональность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Использование логических и психологических пауз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Правильное использование специальной терминологии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Объемный словарный запас</a:t>
            </a:r>
          </a:p>
          <a:p>
            <a:endParaRPr lang="ru-RU" sz="24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424907"/>
            <a:ext cx="2990462" cy="19400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p:transition spd="med" advTm="19563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8215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принципы общения с детьми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9" y="1772816"/>
            <a:ext cx="6840759" cy="4608512"/>
          </a:xfrm>
        </p:spPr>
        <p:txBody>
          <a:bodyPr>
            <a:normAutofit lnSpcReduction="10000"/>
          </a:bodyPr>
          <a:lstStyle/>
          <a:p>
            <a:pPr marL="434340" indent="-34290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принимать ребенка таким, каков он есть;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34340" indent="-342900"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помнить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что каждый человек самобытен и верить в способности воспитанников;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34340" indent="-342900"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стимулировать их творческую активность;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34340" indent="-342900"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уважать личность детей, создавать ситуацию </a:t>
            </a:r>
          </a:p>
          <a:p>
            <a:pPr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успеха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каждого;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34340" indent="-342900"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не унижать достоинства ребёнка;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34340" indent="-342900"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не сравнивать детей друг с другом, сравнивать только результаты действий;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34340" indent="-342900"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помнить, что любой может ошибаться;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34340" indent="-342900"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не забывать, что каждый волен иметь свое мнение, никто не имеет права смеяться над суждениями окружающих.</a:t>
            </a:r>
            <a:endParaRPr lang="ru-RU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2636912"/>
            <a:ext cx="2735796" cy="182386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078365278"/>
      </p:ext>
    </p:extLst>
  </p:cSld>
  <p:clrMapOvr>
    <a:masterClrMapping/>
  </p:clrMapOvr>
  <p:transition spd="med">
    <p:circle/>
    <p:sndAc>
      <p:stSnd>
        <p:snd r:embed="rId2" name="chimes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05416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/>
            </a:r>
            <a:br>
              <a:rPr lang="ru-RU" sz="36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 ОБЩАТЬСЯ  </a:t>
            </a:r>
            <a:b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РЕБЕНКОМ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5" y="1845734"/>
            <a:ext cx="7899216" cy="4023360"/>
          </a:xfrm>
        </p:spPr>
        <p:txBody>
          <a:bodyPr>
            <a:normAutofit fontScale="92500" lnSpcReduction="10000"/>
          </a:bodyPr>
          <a:lstStyle/>
          <a:p>
            <a:endParaRPr lang="ru-RU" sz="24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Говорите  ребенку  комплименты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Приветливо  улыбайтесь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Увлеките  ребёнка  интересной  игрушкой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Используйте  сюрпризные  моменты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Общайтесь  с  ребенком  «глаза в глаза»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Общение  с  ребёнком  должно быть  свободным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Создайте  такие  условия, чтобы  ребёнок чувствовал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необходимость  в  речевом  общении с вами</a:t>
            </a:r>
          </a:p>
          <a:p>
            <a:endParaRPr lang="ru-RU" sz="24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ru-RU" sz="28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ru-RU" sz="2800" b="1" dirty="0" smtClean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endParaRPr lang="ru-RU" sz="28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b="14815"/>
          <a:stretch>
            <a:fillRect/>
          </a:stretch>
        </p:blipFill>
        <p:spPr bwMode="auto">
          <a:xfrm rot="903844">
            <a:off x="6036873" y="1829265"/>
            <a:ext cx="2906163" cy="19307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p:transition spd="med" advTm="24723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5.2|1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8|2.8|2|3.1|2|1.7|1.5|1.5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8|1.4|1.3|1.4|1.3|1.4|1.4|1.4|1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8|1.4|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6|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.6|2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8|1.6|2.7|2.4|2.2|1.9|1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6|2.1|2|2.4|2.3|2.1|2.4|2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3.6|1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7|2.5|3.9|2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|1.4|1.7|2|1.8|1.5|1.6|1.5|1.4|1.6|1.5|1.6|1.4"/>
</p:tagLst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905</TotalTime>
  <Words>524</Words>
  <Application>Microsoft Office PowerPoint</Application>
  <PresentationFormat>Экран (4:3)</PresentationFormat>
  <Paragraphs>117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Calibri</vt:lpstr>
      <vt:lpstr>Calibri Light</vt:lpstr>
      <vt:lpstr>Times New Roman</vt:lpstr>
      <vt:lpstr>Wingdings</vt:lpstr>
      <vt:lpstr>Ретро</vt:lpstr>
      <vt:lpstr>Речь  взрослых – образец   для подражания</vt:lpstr>
      <vt:lpstr>Презентация PowerPoint</vt:lpstr>
      <vt:lpstr>    ОТ КУЛЬТУРЫ РЕЧИ ВЗРОСЛОГО ЗАВИСИТ КУЛЬТУРА РЕЧИ РЕБЕНКА </vt:lpstr>
      <vt:lpstr>ОШИБКИ В РЕЧИ ВЗРОСЛОГО</vt:lpstr>
      <vt:lpstr>Слова-паразиты</vt:lpstr>
      <vt:lpstr>ОШИБКИ В РЕЧИ ВЗРОСЛОГО</vt:lpstr>
      <vt:lpstr>ВАЖНЫЕ ЭЛЕМЕНТЫ РЕЧИ</vt:lpstr>
      <vt:lpstr>Психологические принципы общения с детьми</vt:lpstr>
      <vt:lpstr> КАК ПРАВИЛЬНО  ОБЩАТЬСЯ   С  РЕБЕНКОМ</vt:lpstr>
      <vt:lpstr>КАК ПРАВИЛЬНО ЗАДАВАТЬ ВОПРОСЫ: </vt:lpstr>
      <vt:lpstr>ПРАКТИЧЕСКОЕ   ЗАДАНИЕ № 1</vt:lpstr>
      <vt:lpstr>ПРАКТИЧЕСКОЕ   ЗАДАНИЕ № 2</vt:lpstr>
      <vt:lpstr>ПРАКТИЧЕСКОЕ   ЗАДАНИЕ № 3</vt:lpstr>
      <vt:lpstr>Предлагаем  Вам   самостоятельно ознакомиться с литературой по данному вопросу  </vt:lpstr>
      <vt:lpstr>ГОВОРИТЕ  ПРАВИЛЬНО! 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</dc:creator>
  <cp:lastModifiedBy>Учетная запись Майкрософт</cp:lastModifiedBy>
  <cp:revision>87</cp:revision>
  <dcterms:created xsi:type="dcterms:W3CDTF">2012-03-18T12:14:03Z</dcterms:created>
  <dcterms:modified xsi:type="dcterms:W3CDTF">2023-12-05T19:26:52Z</dcterms:modified>
</cp:coreProperties>
</file>